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655" r:id="rId2"/>
    <p:sldId id="672" r:id="rId3"/>
    <p:sldId id="727" r:id="rId4"/>
    <p:sldId id="740" r:id="rId5"/>
    <p:sldId id="728" r:id="rId6"/>
    <p:sldId id="749" r:id="rId7"/>
    <p:sldId id="750" r:id="rId8"/>
    <p:sldId id="751" r:id="rId9"/>
    <p:sldId id="752" r:id="rId10"/>
    <p:sldId id="753" r:id="rId11"/>
    <p:sldId id="754" r:id="rId12"/>
    <p:sldId id="755" r:id="rId13"/>
    <p:sldId id="729" r:id="rId14"/>
    <p:sldId id="730" r:id="rId15"/>
    <p:sldId id="757" r:id="rId16"/>
    <p:sldId id="756" r:id="rId17"/>
    <p:sldId id="758" r:id="rId18"/>
    <p:sldId id="759" r:id="rId19"/>
    <p:sldId id="731" r:id="rId20"/>
    <p:sldId id="760" r:id="rId21"/>
    <p:sldId id="761" r:id="rId22"/>
    <p:sldId id="762" r:id="rId23"/>
    <p:sldId id="763" r:id="rId24"/>
    <p:sldId id="764" r:id="rId25"/>
    <p:sldId id="765" r:id="rId26"/>
    <p:sldId id="732" r:id="rId27"/>
    <p:sldId id="733" r:id="rId28"/>
    <p:sldId id="766" r:id="rId29"/>
    <p:sldId id="767" r:id="rId30"/>
    <p:sldId id="768" r:id="rId31"/>
    <p:sldId id="734" r:id="rId32"/>
    <p:sldId id="769" r:id="rId33"/>
    <p:sldId id="726" r:id="rId34"/>
    <p:sldId id="770" r:id="rId35"/>
    <p:sldId id="771" r:id="rId36"/>
    <p:sldId id="772" r:id="rId37"/>
    <p:sldId id="742" r:id="rId38"/>
    <p:sldId id="743" r:id="rId39"/>
    <p:sldId id="698" r:id="rId40"/>
    <p:sldId id="746" r:id="rId41"/>
    <p:sldId id="747" r:id="rId42"/>
    <p:sldId id="773" r:id="rId43"/>
    <p:sldId id="774" r:id="rId44"/>
    <p:sldId id="775" r:id="rId45"/>
    <p:sldId id="776" r:id="rId46"/>
    <p:sldId id="777" r:id="rId47"/>
  </p:sldIdLst>
  <p:sldSz cx="9144000" cy="5143500" type="screen16x9"/>
  <p:notesSz cx="6858000" cy="9945688"/>
  <p:defaultTextStyle>
    <a:defPPr>
      <a:defRPr lang="en-A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00"/>
    <a:srgbClr val="FF6600"/>
    <a:srgbClr val="E15905"/>
    <a:srgbClr val="FFCC99"/>
    <a:srgbClr val="FFFFCC"/>
    <a:srgbClr val="FFCC66"/>
    <a:srgbClr val="CCECFF"/>
    <a:srgbClr val="02224B"/>
    <a:srgbClr val="FFCC00"/>
    <a:srgbClr val="FEBB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9864" autoAdjust="0"/>
    <p:restoredTop sz="90888" autoAdjust="0"/>
  </p:normalViewPr>
  <p:slideViewPr>
    <p:cSldViewPr>
      <p:cViewPr varScale="1">
        <p:scale>
          <a:sx n="135" d="100"/>
          <a:sy n="135" d="100"/>
        </p:scale>
        <p:origin x="468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6" y="1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/>
          <a:lstStyle>
            <a:lvl1pPr algn="r">
              <a:defRPr sz="1200"/>
            </a:lvl1pPr>
          </a:lstStyle>
          <a:p>
            <a:pPr>
              <a:defRPr/>
            </a:pPr>
            <a:fld id="{41484336-EF3E-4077-9865-60227939661C}" type="datetimeFigureOut">
              <a:rPr lang="en-US"/>
              <a:pPr>
                <a:defRPr/>
              </a:pPr>
              <a:t>3/13/2019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3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6" y="9448799"/>
            <a:ext cx="2971800" cy="495301"/>
          </a:xfrm>
          <a:prstGeom prst="rect">
            <a:avLst/>
          </a:prstGeom>
        </p:spPr>
        <p:txBody>
          <a:bodyPr vert="horz" lIns="91089" tIns="45546" rIns="91089" bIns="45546" rtlCol="0" anchor="b"/>
          <a:lstStyle>
            <a:lvl1pPr algn="r">
              <a:defRPr sz="1200"/>
            </a:lvl1pPr>
          </a:lstStyle>
          <a:p>
            <a:pPr>
              <a:defRPr/>
            </a:pPr>
            <a:fld id="{3EBCFDCB-68EC-4F5F-8583-A22F50BE789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91134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1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4506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" y="746125"/>
            <a:ext cx="662940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2" y="4722817"/>
            <a:ext cx="5029200" cy="4476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AU" noProof="0"/>
              <a:t>Click to edit Master text styles</a:t>
            </a:r>
          </a:p>
          <a:p>
            <a:pPr lvl="1"/>
            <a:r>
              <a:rPr lang="en-AU" noProof="0"/>
              <a:t>Second level</a:t>
            </a:r>
          </a:p>
          <a:p>
            <a:pPr lvl="2"/>
            <a:r>
              <a:rPr lang="en-AU" noProof="0"/>
              <a:t>Third level</a:t>
            </a:r>
          </a:p>
          <a:p>
            <a:pPr lvl="3"/>
            <a:r>
              <a:rPr lang="en-AU" noProof="0"/>
              <a:t>Fourth level</a:t>
            </a:r>
          </a:p>
          <a:p>
            <a:pPr lvl="4"/>
            <a:r>
              <a:rPr lang="en-AU" noProof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AU" dirty="0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9450387"/>
            <a:ext cx="2971800" cy="4953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089" tIns="45546" rIns="91089" bIns="45546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9B0C109-51C3-4A06-9945-EDAF71B4BAE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6772852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783012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529876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188516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295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6503520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4581532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91960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5628235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6437161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3904706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854666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94879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395889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06212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09550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2392609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729272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4317174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844495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5138582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29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92945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70205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053534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3818589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004963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39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061637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76987386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41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62186285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42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261925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43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85527915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44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6222943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0980665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46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4654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40550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11325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9892808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21541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3759291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9B0C109-51C3-4A06-9945-EDAF71B4BAED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24574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685800" y="4739878"/>
            <a:ext cx="7315200" cy="261938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894437-142D-4FC5-B8E9-7F46DE270E11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925666130"/>
      </p:ext>
    </p:extLst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BF990-2F35-4824-9234-9540C36BC21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8587204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57200"/>
            <a:ext cx="1943100" cy="41148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57200"/>
            <a:ext cx="5676900" cy="41148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F2C9A-B289-4ED9-9617-ADF8FB45B7E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46012594"/>
      </p:ext>
    </p:extLst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800"/>
            </a:lvl1pPr>
          </a:lstStyle>
          <a:p>
            <a:r>
              <a:rPr lang="en-US"/>
              <a:t>Click to edit Master title style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>
          <a:xfrm>
            <a:off x="2051050" y="4822031"/>
            <a:ext cx="5949950" cy="234554"/>
          </a:xfrm>
        </p:spPr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8077200" y="4794647"/>
            <a:ext cx="381000" cy="2619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1BBDD9-D469-4F8F-BF8C-92DD0D738F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99828232"/>
      </p:ext>
    </p:extLst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9FA840-3AD2-4879-A3F4-9C5EE1525A5D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48040075"/>
      </p:ext>
    </p:extLst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3810000" cy="30861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A2380-AE18-474E-9C40-9821F13E6B6F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078480832"/>
      </p:ext>
    </p:extLst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75219-AD4B-439E-8E24-8F4F315FC43B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68543035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F5E07-FDBB-4831-9B54-4A442804815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4059421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E4076-3EC6-43F3-8095-71BC44870BD5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90927815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BFC03E-2E58-4B62-A6DC-A0AB005EE6D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497376496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A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 algn="r">
              <a:defRPr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8E89D-A95F-4234-86C3-44C446A3C94E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4238863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57200"/>
            <a:ext cx="77724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AU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485900"/>
            <a:ext cx="7772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AU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5800" y="4686300"/>
            <a:ext cx="73152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 b="1" i="1"/>
            </a:lvl1pPr>
          </a:lstStyle>
          <a:p>
            <a:pPr>
              <a:defRPr/>
            </a:pPr>
            <a:r>
              <a:rPr lang="en-AU" smtClean="0"/>
              <a:t>An Opportunity to Finance Your Business</a:t>
            </a:r>
            <a:endParaRPr lang="en-AU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077200" y="4686300"/>
            <a:ext cx="38100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 b="1" i="1"/>
            </a:lvl1pPr>
          </a:lstStyle>
          <a:p>
            <a:pPr>
              <a:defRPr/>
            </a:pPr>
            <a:fld id="{197E2F40-92A8-4EB9-BEA4-1C694E475D92}" type="slidenum">
              <a:rPr lang="en-AU"/>
              <a:pPr>
                <a:defRPr/>
              </a:pPr>
              <a:t>‹#›</a:t>
            </a:fld>
            <a:endParaRPr lang="en-A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21" r:id="rId1"/>
    <p:sldLayoutId id="2147484722" r:id="rId2"/>
    <p:sldLayoutId id="2147484723" r:id="rId3"/>
    <p:sldLayoutId id="2147484724" r:id="rId4"/>
    <p:sldLayoutId id="2147484725" r:id="rId5"/>
    <p:sldLayoutId id="2147484726" r:id="rId6"/>
    <p:sldLayoutId id="2147484727" r:id="rId7"/>
    <p:sldLayoutId id="2147484728" r:id="rId8"/>
    <p:sldLayoutId id="2147484729" r:id="rId9"/>
    <p:sldLayoutId id="2147484730" r:id="rId10"/>
    <p:sldLayoutId id="2147484731" r:id="rId11"/>
  </p:sldLayoutIdLst>
  <p:transition advClick="0"/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BAS5004%20-%20CSF%20Eligibility%20Matrix.docx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sssmallbusiness.com.au/crowd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esssmallbusiness.com.au/subscription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ssmallbusiness.com.au/crowdsourced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BAS5027%20-%20Crowd%20Sourced%20Funding%20-%20Intermediaries%20Scorecard.xlsx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peter@essbiztools.com.au" TargetMode="External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sssmallbusiness.com.au/" TargetMode="External"/><Relationship Id="rId5" Type="http://schemas.openxmlformats.org/officeDocument/2006/relationships/hyperlink" Target="http://www.essbizgrants.com.au/" TargetMode="External"/><Relationship Id="rId4" Type="http://schemas.openxmlformats.org/officeDocument/2006/relationships/hyperlink" Target="http://www.essbiztools.com.au/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sssmallbusiness.com.au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sssmallbusiness.com.au/index.php?option=com_content&amp;view=article&amp;id=2075&amp;Itemid=1126" TargetMode="Externa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" y="1563638"/>
            <a:ext cx="9144001" cy="5232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An Opportunity to Finance Your Business!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-2" y="3396937"/>
            <a:ext cx="914400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Presented by: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Peter Towers, Managing Director, </a:t>
            </a:r>
          </a:p>
          <a:p>
            <a:pPr algn="ctr"/>
            <a:r>
              <a:rPr lang="en-AU" b="1" dirty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and ESS BIZTOOLS</a:t>
            </a:r>
          </a:p>
        </p:txBody>
      </p:sp>
      <p:pic>
        <p:nvPicPr>
          <p:cNvPr id="1027" name="Picture 1">
            <a:extLst>
              <a:ext uri="{FF2B5EF4-FFF2-40B4-BE49-F238E27FC236}">
                <a16:creationId xmlns:a16="http://schemas.microsoft.com/office/drawing/2014/main" xmlns="" id="{431A87CE-F2CB-4B16-9BF9-2C247C1B41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57258"/>
            <a:ext cx="3235325" cy="779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0042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331640" y="2067695"/>
            <a:ext cx="6480720" cy="1512167"/>
          </a:xfrm>
        </p:spPr>
        <p:txBody>
          <a:bodyPr/>
          <a:lstStyle/>
          <a:p>
            <a:pPr marL="446088" indent="-446088">
              <a:buNone/>
              <a:tabLst>
                <a:tab pos="361950" algn="l"/>
              </a:tabLst>
            </a:pPr>
            <a:r>
              <a:rPr lang="en-AU" dirty="0" smtClean="0"/>
              <a:t>5.	</a:t>
            </a:r>
            <a:r>
              <a:rPr lang="en-AU" sz="2800" dirty="0" smtClean="0"/>
              <a:t>There are not regulations relating to: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a</a:t>
            </a:r>
            <a:r>
              <a:rPr lang="en-AU" dirty="0" smtClean="0"/>
              <a:t>ge of company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Industry that the company operates in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97989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683568" y="1635647"/>
            <a:ext cx="7774631" cy="2376263"/>
          </a:xfrm>
        </p:spPr>
        <p:txBody>
          <a:bodyPr/>
          <a:lstStyle/>
          <a:p>
            <a:pPr marL="446088" indent="-446088">
              <a:buNone/>
              <a:tabLst>
                <a:tab pos="361950" algn="l"/>
              </a:tabLst>
            </a:pPr>
            <a:r>
              <a:rPr lang="en-AU" dirty="0"/>
              <a:t>6</a:t>
            </a:r>
            <a:r>
              <a:rPr lang="en-AU" dirty="0" smtClean="0"/>
              <a:t>.	</a:t>
            </a:r>
            <a:r>
              <a:rPr lang="en-AU" sz="2800" dirty="0" smtClean="0"/>
              <a:t>Investors will be looking for: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A company with an acceptable vision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A strong management team that wants to work for all shareholders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A company with an exit strategy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3979473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827584" y="1851671"/>
            <a:ext cx="7488832" cy="2376263"/>
          </a:xfrm>
        </p:spPr>
        <p:txBody>
          <a:bodyPr/>
          <a:lstStyle/>
          <a:p>
            <a:pPr marL="446088" indent="-446088">
              <a:buNone/>
              <a:tabLst>
                <a:tab pos="361950" algn="l"/>
              </a:tabLst>
            </a:pPr>
            <a:r>
              <a:rPr lang="en-AU" dirty="0"/>
              <a:t>6</a:t>
            </a:r>
            <a:r>
              <a:rPr lang="en-AU" dirty="0" smtClean="0"/>
              <a:t>.	</a:t>
            </a:r>
            <a:r>
              <a:rPr lang="en-AU" sz="2800" dirty="0" smtClean="0"/>
              <a:t>Investors will be looking for: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A Board of Directors and Management team that commit to spending the money raised wisely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>
                <a:hlinkClick r:id="rId3" action="ppaction://hlinkfile"/>
              </a:rPr>
              <a:t>Crowd Sourced Funding Equity Raising Shareholder Matrix</a:t>
            </a:r>
            <a:endParaRPr lang="en-AU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04742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115617" y="1635646"/>
            <a:ext cx="6912767" cy="1440160"/>
          </a:xfrm>
        </p:spPr>
        <p:txBody>
          <a:bodyPr/>
          <a:lstStyle/>
          <a:p>
            <a:r>
              <a:rPr lang="en-AU" dirty="0"/>
              <a:t>Eligible companies can raise up to $5 million every 12 months</a:t>
            </a:r>
          </a:p>
          <a:p>
            <a:r>
              <a:rPr lang="en-AU" dirty="0" smtClean="0"/>
              <a:t>Subject </a:t>
            </a:r>
            <a:r>
              <a:rPr lang="en-AU" dirty="0"/>
              <a:t>to the market supporting the company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Capital Raising</a:t>
            </a:r>
          </a:p>
          <a:p>
            <a:pPr algn="ctr"/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2999568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827584" y="1059582"/>
            <a:ext cx="7344816" cy="3528392"/>
          </a:xfrm>
        </p:spPr>
        <p:txBody>
          <a:bodyPr/>
          <a:lstStyle/>
          <a:p>
            <a:r>
              <a:rPr lang="en-AU" sz="2800" dirty="0"/>
              <a:t>Australian Security and Investment Commission </a:t>
            </a:r>
            <a:r>
              <a:rPr lang="en-AU" sz="2800" dirty="0" smtClean="0"/>
              <a:t>(ASIC) </a:t>
            </a:r>
            <a:r>
              <a:rPr lang="en-AU" sz="2800" dirty="0"/>
              <a:t>has appointed 13 </a:t>
            </a:r>
            <a:r>
              <a:rPr lang="en-AU" sz="2800" dirty="0" smtClean="0"/>
              <a:t>Intermediaries</a:t>
            </a:r>
            <a:endParaRPr lang="en-AU" sz="2800" dirty="0"/>
          </a:p>
          <a:p>
            <a:r>
              <a:rPr lang="en-AU" sz="2800" dirty="0" smtClean="0"/>
              <a:t>Intermediaries </a:t>
            </a:r>
            <a:r>
              <a:rPr lang="en-AU" sz="2800" dirty="0"/>
              <a:t>are companies with an Australian Financial Services Licence that act in a dual role:</a:t>
            </a:r>
          </a:p>
          <a:p>
            <a:pPr lvl="1"/>
            <a:r>
              <a:rPr lang="en-AU" sz="2400" dirty="0"/>
              <a:t>gatekeepers</a:t>
            </a:r>
          </a:p>
          <a:p>
            <a:pPr lvl="1"/>
            <a:r>
              <a:rPr lang="en-AU" sz="2400" dirty="0"/>
              <a:t>promoters</a:t>
            </a:r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Intermediaries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446064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279931" y="1131590"/>
            <a:ext cx="6408711" cy="3140187"/>
          </a:xfrm>
        </p:spPr>
        <p:txBody>
          <a:bodyPr/>
          <a:lstStyle/>
          <a:p>
            <a:r>
              <a:rPr lang="en-AU" sz="2800" dirty="0"/>
              <a:t>Every company that aspires to raise capital utilising Crowd Sourced Funding Equity Raising must appoint an </a:t>
            </a:r>
            <a:r>
              <a:rPr lang="en-AU" sz="2800" dirty="0" smtClean="0"/>
              <a:t>Intermediary</a:t>
            </a:r>
            <a:endParaRPr lang="en-AU" sz="2800" dirty="0"/>
          </a:p>
          <a:p>
            <a:r>
              <a:rPr lang="en-AU" sz="2800" dirty="0" smtClean="0"/>
              <a:t>The </a:t>
            </a:r>
            <a:r>
              <a:rPr lang="en-AU" sz="2800" dirty="0"/>
              <a:t>legislation does not specify the fee to be paid to an </a:t>
            </a:r>
            <a:r>
              <a:rPr lang="en-AU" sz="2800" dirty="0" smtClean="0"/>
              <a:t>Intermediary </a:t>
            </a:r>
            <a:r>
              <a:rPr lang="en-AU" sz="2800" dirty="0"/>
              <a:t>– the fee is determined by negotiation</a:t>
            </a:r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Intermediaries (cont’d…)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517728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683569" y="1563638"/>
            <a:ext cx="7992888" cy="2808312"/>
          </a:xfrm>
        </p:spPr>
        <p:txBody>
          <a:bodyPr/>
          <a:lstStyle/>
          <a:p>
            <a:r>
              <a:rPr lang="en-AU" sz="2800" dirty="0" smtClean="0"/>
              <a:t>The </a:t>
            </a:r>
            <a:r>
              <a:rPr lang="en-AU" sz="2800" dirty="0"/>
              <a:t>fee arrangement must be disclosed to potential investors</a:t>
            </a:r>
          </a:p>
          <a:p>
            <a:r>
              <a:rPr lang="en-AU" sz="2800" dirty="0" smtClean="0"/>
              <a:t>Most </a:t>
            </a:r>
            <a:r>
              <a:rPr lang="en-AU" sz="2800" dirty="0"/>
              <a:t>Intermediaries have got 20,000 to 50,000 potential investors on their database although one Intermediary claims that they have 624,000 potential investors on their </a:t>
            </a:r>
            <a:r>
              <a:rPr lang="en-AU" sz="2800" dirty="0" smtClean="0"/>
              <a:t>database</a:t>
            </a:r>
            <a:r>
              <a:rPr lang="en-AU" sz="2800" dirty="0"/>
              <a:t> </a:t>
            </a:r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Intermediaries (cont’d…)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059573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683569" y="987574"/>
            <a:ext cx="7848872" cy="3384376"/>
          </a:xfrm>
        </p:spPr>
        <p:txBody>
          <a:bodyPr/>
          <a:lstStyle/>
          <a:p>
            <a:r>
              <a:rPr lang="en-AU" dirty="0"/>
              <a:t>The company wishing to raise capital complies with the legislation</a:t>
            </a:r>
          </a:p>
          <a:p>
            <a:r>
              <a:rPr lang="en-AU" dirty="0" smtClean="0"/>
              <a:t>All </a:t>
            </a:r>
            <a:r>
              <a:rPr lang="en-AU" dirty="0"/>
              <a:t>share subscriptions are processed via the Intermediary’s website</a:t>
            </a:r>
          </a:p>
          <a:p>
            <a:r>
              <a:rPr lang="en-AU" dirty="0" smtClean="0"/>
              <a:t>All </a:t>
            </a:r>
            <a:r>
              <a:rPr lang="en-AU" dirty="0"/>
              <a:t>investors must acknowledge that they have read and understand the investment warning</a:t>
            </a:r>
          </a:p>
          <a:p>
            <a:r>
              <a:rPr lang="en-AU" dirty="0" smtClean="0"/>
              <a:t>To </a:t>
            </a:r>
            <a:r>
              <a:rPr lang="en-AU" dirty="0"/>
              <a:t>ensure that all retail investors abide by the investment limit of $10,000 per company per annum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Intermediary’s Responsibilities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979295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350093" y="1635646"/>
            <a:ext cx="6894315" cy="2088232"/>
          </a:xfrm>
        </p:spPr>
        <p:txBody>
          <a:bodyPr/>
          <a:lstStyle/>
          <a:p>
            <a:r>
              <a:rPr lang="en-AU" sz="2800" dirty="0" smtClean="0"/>
              <a:t>Each </a:t>
            </a:r>
            <a:r>
              <a:rPr lang="en-AU" sz="2800" dirty="0"/>
              <a:t>retail investor must have a </a:t>
            </a:r>
            <a:r>
              <a:rPr lang="en-AU" sz="2800" dirty="0" smtClean="0"/>
              <a:t>“cooling </a:t>
            </a:r>
            <a:r>
              <a:rPr lang="en-AU" sz="2800" dirty="0"/>
              <a:t>off period” of 5 business days</a:t>
            </a:r>
          </a:p>
          <a:p>
            <a:r>
              <a:rPr lang="en-AU" sz="2800" dirty="0" smtClean="0"/>
              <a:t>The </a:t>
            </a:r>
            <a:r>
              <a:rPr lang="en-AU" sz="2800" dirty="0"/>
              <a:t>offer on the Intermediary’s website can only be listed for 90 days</a:t>
            </a:r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Intermediary’s Responsibilities (cont’d…)</a:t>
            </a:r>
            <a:endParaRPr lang="en-AU" sz="28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39584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683568" y="1326146"/>
            <a:ext cx="7776864" cy="2901788"/>
          </a:xfrm>
        </p:spPr>
        <p:txBody>
          <a:bodyPr/>
          <a:lstStyle/>
          <a:p>
            <a:r>
              <a:rPr lang="en-AU" sz="2800" dirty="0"/>
              <a:t>The directors and senior management are responsible for the preparation of the Crowd Sourced Funding Offer Document</a:t>
            </a:r>
          </a:p>
          <a:p>
            <a:r>
              <a:rPr lang="en-AU" sz="2800" dirty="0" smtClean="0"/>
              <a:t>Normally </a:t>
            </a:r>
            <a:r>
              <a:rPr lang="en-AU" sz="2800" dirty="0"/>
              <a:t>the company will need assistance from an accountant </a:t>
            </a:r>
            <a:r>
              <a:rPr lang="en-AU" sz="2800" dirty="0" smtClean="0"/>
              <a:t>to </a:t>
            </a:r>
            <a:r>
              <a:rPr lang="en-AU" sz="2800" dirty="0"/>
              <a:t>assist in the preparation of the </a:t>
            </a:r>
            <a:r>
              <a:rPr lang="en-AU" sz="2800" dirty="0" smtClean="0"/>
              <a:t>Offer </a:t>
            </a:r>
            <a:r>
              <a:rPr lang="en-AU" sz="2800" dirty="0"/>
              <a:t>document</a:t>
            </a:r>
          </a:p>
          <a:p>
            <a:pPr marL="0" indent="0">
              <a:buNone/>
            </a:pPr>
            <a:endParaRPr lang="en-AU" sz="2800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19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14536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043608" y="1597957"/>
            <a:ext cx="7056784" cy="2701985"/>
          </a:xfrm>
        </p:spPr>
        <p:txBody>
          <a:bodyPr/>
          <a:lstStyle/>
          <a:p>
            <a:pPr eaLnBrk="1" hangingPunct="1"/>
            <a:r>
              <a:rPr lang="en-AU" altLang="en-US" sz="2800" dirty="0" smtClean="0"/>
              <a:t>Without security</a:t>
            </a:r>
          </a:p>
          <a:p>
            <a:pPr eaLnBrk="1" hangingPunct="1"/>
            <a:r>
              <a:rPr lang="en-AU" altLang="en-US" sz="2800" dirty="0" smtClean="0"/>
              <a:t>Without personal guarantees</a:t>
            </a:r>
          </a:p>
          <a:p>
            <a:pPr eaLnBrk="1" hangingPunct="1"/>
            <a:r>
              <a:rPr lang="en-AU" altLang="en-US" sz="2800" dirty="0" smtClean="0"/>
              <a:t>Without monthly payments</a:t>
            </a:r>
          </a:p>
          <a:p>
            <a:pPr eaLnBrk="1" hangingPunct="1"/>
            <a:r>
              <a:rPr lang="en-AU" altLang="en-US" sz="2800" dirty="0" smtClean="0"/>
              <a:t>Sounds Great!</a:t>
            </a:r>
          </a:p>
          <a:p>
            <a:pPr eaLnBrk="1" hangingPunct="1"/>
            <a:r>
              <a:rPr lang="en-AU" altLang="en-US" sz="2800" dirty="0" smtClean="0"/>
              <a:t>Would you like to be in this position?</a:t>
            </a:r>
            <a:endParaRPr lang="en-AU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708149" y="212472"/>
            <a:ext cx="71516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i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An Opportunity to Finance Your Business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4372267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707098" y="1491630"/>
            <a:ext cx="7776864" cy="2520280"/>
          </a:xfrm>
        </p:spPr>
        <p:txBody>
          <a:bodyPr/>
          <a:lstStyle/>
          <a:p>
            <a:r>
              <a:rPr lang="en-AU" sz="2800" dirty="0"/>
              <a:t>The </a:t>
            </a:r>
            <a:r>
              <a:rPr lang="en-AU" sz="2800" i="1" dirty="0"/>
              <a:t>Corporations Act </a:t>
            </a:r>
            <a:r>
              <a:rPr lang="en-AU" sz="2800" dirty="0"/>
              <a:t>requires a lot of information to be disclosed relating to the company, directors and senior managers not only for this company but for other companies that the person has been involved </a:t>
            </a:r>
            <a:r>
              <a:rPr lang="en-AU" sz="2800" dirty="0" smtClean="0"/>
              <a:t>with</a:t>
            </a: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sz="2800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2675450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539552" y="1491630"/>
            <a:ext cx="7918648" cy="2592288"/>
          </a:xfrm>
        </p:spPr>
        <p:txBody>
          <a:bodyPr/>
          <a:lstStyle/>
          <a:p>
            <a:r>
              <a:rPr lang="en-AU" dirty="0"/>
              <a:t>The </a:t>
            </a:r>
            <a:r>
              <a:rPr lang="en-AU" dirty="0" smtClean="0"/>
              <a:t>Offer Document </a:t>
            </a:r>
            <a:r>
              <a:rPr lang="en-AU" dirty="0"/>
              <a:t>must include the investment warning that is specified within the </a:t>
            </a:r>
            <a:r>
              <a:rPr lang="en-AU" dirty="0" smtClean="0"/>
              <a:t>legislation</a:t>
            </a:r>
          </a:p>
          <a:p>
            <a:r>
              <a:rPr lang="en-AU" dirty="0" smtClean="0"/>
              <a:t>To </a:t>
            </a:r>
            <a:r>
              <a:rPr lang="en-AU" dirty="0"/>
              <a:t>prepare an </a:t>
            </a:r>
            <a:r>
              <a:rPr lang="en-AU" dirty="0" smtClean="0"/>
              <a:t>Offer Document </a:t>
            </a:r>
            <a:r>
              <a:rPr lang="en-AU" dirty="0"/>
              <a:t>companies will need to have prepared financial accounts up to a date no more than 30 days prior to the offer document being listed on the </a:t>
            </a:r>
            <a:r>
              <a:rPr lang="en-AU" dirty="0" smtClean="0"/>
              <a:t>Intermediary’s </a:t>
            </a:r>
            <a:r>
              <a:rPr lang="en-AU" dirty="0"/>
              <a:t>website</a:t>
            </a:r>
          </a:p>
          <a:p>
            <a:pPr marL="0" indent="0">
              <a:buNone/>
            </a:pPr>
            <a:endParaRPr lang="en-AU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643993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683567" y="1190916"/>
            <a:ext cx="7776864" cy="3562542"/>
          </a:xfrm>
        </p:spPr>
        <p:txBody>
          <a:bodyPr/>
          <a:lstStyle/>
          <a:p>
            <a:r>
              <a:rPr lang="en-AU" sz="2800" dirty="0"/>
              <a:t>The preparation of the offer document will be enhanced if the company has already produced or produces as part of the offer document process</a:t>
            </a:r>
            <a:r>
              <a:rPr lang="en-AU" dirty="0"/>
              <a:t>:</a:t>
            </a:r>
          </a:p>
          <a:p>
            <a:pPr lvl="1"/>
            <a:r>
              <a:rPr lang="en-AU" sz="2400" dirty="0"/>
              <a:t>M</a:t>
            </a:r>
            <a:r>
              <a:rPr lang="en-AU" sz="2400" dirty="0" smtClean="0"/>
              <a:t>arket Report</a:t>
            </a:r>
            <a:endParaRPr lang="en-AU" sz="2400" dirty="0"/>
          </a:p>
          <a:p>
            <a:pPr lvl="1"/>
            <a:r>
              <a:rPr lang="en-AU" sz="2400" dirty="0"/>
              <a:t>M</a:t>
            </a:r>
            <a:r>
              <a:rPr lang="en-AU" sz="2400" dirty="0" smtClean="0"/>
              <a:t>arketing Plan</a:t>
            </a:r>
            <a:endParaRPr lang="en-AU" sz="2400" dirty="0"/>
          </a:p>
          <a:p>
            <a:pPr lvl="1"/>
            <a:r>
              <a:rPr lang="en-AU" sz="2400" dirty="0"/>
              <a:t>B</a:t>
            </a:r>
            <a:r>
              <a:rPr lang="en-AU" sz="2400" dirty="0" smtClean="0"/>
              <a:t>usiness </a:t>
            </a:r>
            <a:r>
              <a:rPr lang="en-AU" sz="2400" dirty="0"/>
              <a:t>P</a:t>
            </a:r>
            <a:r>
              <a:rPr lang="en-AU" sz="2400" dirty="0" smtClean="0"/>
              <a:t>lan</a:t>
            </a:r>
            <a:endParaRPr lang="en-AU" sz="2400" dirty="0"/>
          </a:p>
          <a:p>
            <a:pPr lvl="1"/>
            <a:r>
              <a:rPr lang="en-AU" sz="2400" dirty="0"/>
              <a:t>C</a:t>
            </a:r>
            <a:r>
              <a:rPr lang="en-AU" sz="2400" dirty="0" smtClean="0"/>
              <a:t>orporate Chart</a:t>
            </a:r>
            <a:endParaRPr lang="en-A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779934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707098" y="1491630"/>
            <a:ext cx="7776864" cy="2592288"/>
          </a:xfrm>
        </p:spPr>
        <p:txBody>
          <a:bodyPr/>
          <a:lstStyle/>
          <a:p>
            <a:pPr lvl="1"/>
            <a:r>
              <a:rPr lang="en-AU" sz="2400" dirty="0" smtClean="0"/>
              <a:t>details </a:t>
            </a:r>
            <a:r>
              <a:rPr lang="en-AU" sz="2400" dirty="0"/>
              <a:t>of the management team</a:t>
            </a:r>
          </a:p>
          <a:p>
            <a:pPr lvl="1"/>
            <a:r>
              <a:rPr lang="en-AU" sz="2400" dirty="0"/>
              <a:t>B</a:t>
            </a:r>
            <a:r>
              <a:rPr lang="en-AU" sz="2400" dirty="0" smtClean="0"/>
              <a:t>udget </a:t>
            </a:r>
            <a:r>
              <a:rPr lang="en-AU" sz="2400" dirty="0"/>
              <a:t>and </a:t>
            </a:r>
            <a:r>
              <a:rPr lang="en-AU" sz="2400" dirty="0" smtClean="0"/>
              <a:t>Cash </a:t>
            </a:r>
            <a:r>
              <a:rPr lang="en-AU" sz="2400" dirty="0"/>
              <a:t>F</a:t>
            </a:r>
            <a:r>
              <a:rPr lang="en-AU" sz="2400" dirty="0" smtClean="0"/>
              <a:t>low </a:t>
            </a:r>
            <a:r>
              <a:rPr lang="en-AU" sz="2400" dirty="0"/>
              <a:t>forecasts for the next 3 years</a:t>
            </a:r>
          </a:p>
          <a:p>
            <a:pPr lvl="1"/>
            <a:r>
              <a:rPr lang="en-AU" sz="2400" dirty="0"/>
              <a:t>details of the share price calculation and the number of shares to be allocated for the minimum subscription and the maximum subscription</a:t>
            </a:r>
          </a:p>
          <a:p>
            <a:pPr marL="400050" lvl="1" indent="0">
              <a:buNone/>
            </a:pPr>
            <a:endParaRPr lang="en-AU" sz="2400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86385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395536" y="1308510"/>
            <a:ext cx="8280920" cy="3444948"/>
          </a:xfrm>
        </p:spPr>
        <p:txBody>
          <a:bodyPr/>
          <a:lstStyle/>
          <a:p>
            <a:r>
              <a:rPr lang="en-AU" sz="2800" dirty="0"/>
              <a:t>Directors need to determine:</a:t>
            </a:r>
          </a:p>
          <a:p>
            <a:pPr lvl="1"/>
            <a:r>
              <a:rPr lang="en-AU" sz="2400" dirty="0"/>
              <a:t>the minimum amount of subscription</a:t>
            </a:r>
          </a:p>
          <a:p>
            <a:pPr lvl="1"/>
            <a:r>
              <a:rPr lang="en-AU" sz="2400" dirty="0"/>
              <a:t>the maximum amount of subscription</a:t>
            </a:r>
          </a:p>
          <a:p>
            <a:pPr lvl="1"/>
            <a:r>
              <a:rPr lang="en-AU" sz="2400" dirty="0"/>
              <a:t>what the minimum subscription will be spent on</a:t>
            </a:r>
          </a:p>
          <a:p>
            <a:pPr lvl="1"/>
            <a:r>
              <a:rPr lang="en-AU" sz="2400" dirty="0"/>
              <a:t>what the additional over the minimum subscription will be spent on</a:t>
            </a:r>
          </a:p>
          <a:p>
            <a:pPr lvl="1"/>
            <a:r>
              <a:rPr lang="en-AU" sz="2400" dirty="0"/>
              <a:t>this information needs to be disclosed in the offer </a:t>
            </a:r>
            <a:r>
              <a:rPr lang="en-AU" sz="2400" dirty="0" smtClean="0"/>
              <a:t>document</a:t>
            </a:r>
            <a:r>
              <a:rPr lang="en-AU" dirty="0"/>
              <a:t> </a:t>
            </a:r>
          </a:p>
          <a:p>
            <a:pPr marL="400050" lvl="1" indent="0">
              <a:buNone/>
            </a:pPr>
            <a:endParaRPr lang="en-AU" sz="2400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695562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259632" y="1884574"/>
            <a:ext cx="6768752" cy="1695288"/>
          </a:xfrm>
        </p:spPr>
        <p:txBody>
          <a:bodyPr/>
          <a:lstStyle/>
          <a:p>
            <a:r>
              <a:rPr lang="en-AU" sz="2800" dirty="0"/>
              <a:t>The Intermediary needs to approve the Offer Document therefore it is good practice to involve the intermediary in the design of the Offer Document</a:t>
            </a:r>
          </a:p>
          <a:p>
            <a:pPr marL="0" indent="0">
              <a:buNone/>
            </a:pPr>
            <a:endParaRPr lang="en-AU" sz="2800" dirty="0"/>
          </a:p>
          <a:p>
            <a:endParaRPr lang="en-AU" sz="2400" dirty="0"/>
          </a:p>
          <a:p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Offer Document (cont’d…)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40552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971600" y="1470162"/>
            <a:ext cx="7128792" cy="2541748"/>
          </a:xfrm>
        </p:spPr>
        <p:txBody>
          <a:bodyPr/>
          <a:lstStyle/>
          <a:p>
            <a:r>
              <a:rPr lang="en-AU" dirty="0"/>
              <a:t>A company only needs to appoint an auditor when the gross amount of capital raised by the company exceeds $3 </a:t>
            </a:r>
            <a:r>
              <a:rPr lang="en-AU" dirty="0" smtClean="0"/>
              <a:t>million</a:t>
            </a:r>
            <a:r>
              <a:rPr lang="en-AU" dirty="0"/>
              <a:t> </a:t>
            </a:r>
          </a:p>
          <a:p>
            <a:r>
              <a:rPr lang="en-AU" dirty="0" smtClean="0"/>
              <a:t>However</a:t>
            </a:r>
            <a:r>
              <a:rPr lang="en-AU" dirty="0"/>
              <a:t>, the company directors can appoint an auditor at some earlier stage in the capital raising process if they wish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Auditor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542153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971600" y="1686186"/>
            <a:ext cx="7128792" cy="2109700"/>
          </a:xfrm>
        </p:spPr>
        <p:txBody>
          <a:bodyPr/>
          <a:lstStyle/>
          <a:p>
            <a:r>
              <a:rPr lang="en-AU" dirty="0" smtClean="0"/>
              <a:t>The </a:t>
            </a:r>
            <a:r>
              <a:rPr lang="en-AU" dirty="0"/>
              <a:t>offer closes when 90 days has elapsed or if any lesser period has been nominated when that period of time has elapsed</a:t>
            </a:r>
          </a:p>
          <a:p>
            <a:r>
              <a:rPr lang="en-AU" dirty="0" smtClean="0"/>
              <a:t>The </a:t>
            </a:r>
            <a:r>
              <a:rPr lang="en-AU" dirty="0"/>
              <a:t>offer closes when the maximum subscription amount has been subscribed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Closing of Offer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71467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043608" y="1614178"/>
            <a:ext cx="7128792" cy="2109700"/>
          </a:xfrm>
        </p:spPr>
        <p:txBody>
          <a:bodyPr/>
          <a:lstStyle/>
          <a:p>
            <a:r>
              <a:rPr lang="en-AU" sz="2800" dirty="0"/>
              <a:t>The </a:t>
            </a:r>
            <a:r>
              <a:rPr lang="en-AU" sz="2800" dirty="0" smtClean="0"/>
              <a:t>Intermediary </a:t>
            </a:r>
            <a:r>
              <a:rPr lang="en-AU" sz="2800" dirty="0"/>
              <a:t>confirms to the directors that the offer has closed:</a:t>
            </a:r>
          </a:p>
          <a:p>
            <a:pPr lvl="1"/>
            <a:r>
              <a:rPr lang="en-AU" sz="2400" dirty="0"/>
              <a:t>if the minimum subscription has not been raised – the </a:t>
            </a:r>
            <a:r>
              <a:rPr lang="en-AU" sz="2400" dirty="0" smtClean="0"/>
              <a:t>Intermediary </a:t>
            </a:r>
            <a:r>
              <a:rPr lang="en-AU" sz="2400" dirty="0"/>
              <a:t>has to refund 100% of the funds raised to the proposed </a:t>
            </a:r>
            <a:r>
              <a:rPr lang="en-AU" sz="2400" dirty="0" smtClean="0"/>
              <a:t>investors</a:t>
            </a:r>
            <a:endParaRPr lang="en-A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Closing of Offer (cont’d…)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94556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164432" y="1131590"/>
            <a:ext cx="6791944" cy="3312368"/>
          </a:xfrm>
        </p:spPr>
        <p:txBody>
          <a:bodyPr/>
          <a:lstStyle/>
          <a:p>
            <a:r>
              <a:rPr lang="en-AU" sz="2800" dirty="0"/>
              <a:t>The </a:t>
            </a:r>
            <a:r>
              <a:rPr lang="en-AU" sz="2800" dirty="0" smtClean="0"/>
              <a:t>Intermediary </a:t>
            </a:r>
            <a:r>
              <a:rPr lang="en-AU" sz="2800" dirty="0"/>
              <a:t>confirms to the directors that the offer has closed:</a:t>
            </a:r>
          </a:p>
          <a:p>
            <a:pPr lvl="1"/>
            <a:r>
              <a:rPr lang="en-AU" sz="2400" dirty="0" smtClean="0"/>
              <a:t>If </a:t>
            </a:r>
            <a:r>
              <a:rPr lang="en-AU" sz="2400" dirty="0"/>
              <a:t>more than the minimum subscription has been raised the </a:t>
            </a:r>
            <a:r>
              <a:rPr lang="en-AU" sz="2400" dirty="0" smtClean="0"/>
              <a:t>Intermediary </a:t>
            </a:r>
            <a:r>
              <a:rPr lang="en-AU" sz="2400" dirty="0"/>
              <a:t>will advise the directors of the total amount raised and will transfer the net amount (after the deduction of the </a:t>
            </a:r>
            <a:r>
              <a:rPr lang="en-AU" sz="2400" dirty="0" smtClean="0"/>
              <a:t>Intermediary’s </a:t>
            </a:r>
            <a:r>
              <a:rPr lang="en-AU" sz="2400" dirty="0"/>
              <a:t>fee) to the company’s bank account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Closing of Offer (cont’d…)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29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7796217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763688" y="1851670"/>
            <a:ext cx="5688632" cy="1368152"/>
          </a:xfrm>
        </p:spPr>
        <p:txBody>
          <a:bodyPr/>
          <a:lstStyle/>
          <a:p>
            <a:r>
              <a:rPr lang="en-AU" sz="2800" dirty="0"/>
              <a:t>In business finance for small businesses and medium-sized enterprises in the last 35 years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08149" y="212472"/>
            <a:ext cx="71516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Biggest Change!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843823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403648" y="1923678"/>
            <a:ext cx="6336704" cy="1080120"/>
          </a:xfrm>
        </p:spPr>
        <p:txBody>
          <a:bodyPr/>
          <a:lstStyle/>
          <a:p>
            <a:r>
              <a:rPr lang="en-AU" sz="2800" dirty="0"/>
              <a:t>The Intermediary will forward a list of the investors to the company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Closing of Offer (cont’d…)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30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492545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259632" y="1203598"/>
            <a:ext cx="6768752" cy="3024336"/>
          </a:xfrm>
        </p:spPr>
        <p:txBody>
          <a:bodyPr/>
          <a:lstStyle/>
          <a:p>
            <a:r>
              <a:rPr lang="en-AU" sz="2800" dirty="0" smtClean="0"/>
              <a:t>The </a:t>
            </a:r>
            <a:r>
              <a:rPr lang="en-AU" sz="2800" dirty="0"/>
              <a:t>Share Register for Crowd Sourced Funding Equity Raising Shares has to be </a:t>
            </a:r>
            <a:r>
              <a:rPr lang="en-AU" sz="2800" dirty="0" smtClean="0"/>
              <a:t>prepared</a:t>
            </a:r>
            <a:endParaRPr lang="en-AU" sz="2800" dirty="0"/>
          </a:p>
          <a:p>
            <a:r>
              <a:rPr lang="en-AU" sz="2800" dirty="0" smtClean="0"/>
              <a:t>A </a:t>
            </a:r>
            <a:r>
              <a:rPr lang="en-AU" sz="2800" dirty="0"/>
              <a:t>return of allotment of Crowd Sourced Funding Shares has to be prepared and submitted to ASIC within 30 days of the Intermediary closing the offer</a:t>
            </a:r>
          </a:p>
          <a:p>
            <a:pPr marL="0" indent="0">
              <a:buNone/>
            </a:pPr>
            <a:endParaRPr lang="en-AU" sz="2800" dirty="0"/>
          </a:p>
          <a:p>
            <a:pPr marL="0" indent="0">
              <a:buNone/>
            </a:pPr>
            <a:endParaRPr lang="en-AU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Post Capital Raising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31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797660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187624" y="1707654"/>
            <a:ext cx="6768752" cy="1584176"/>
          </a:xfrm>
        </p:spPr>
        <p:txBody>
          <a:bodyPr/>
          <a:lstStyle/>
          <a:p>
            <a:r>
              <a:rPr lang="en-AU" sz="2800" dirty="0" smtClean="0"/>
              <a:t>The </a:t>
            </a:r>
            <a:r>
              <a:rPr lang="en-AU" sz="2800" dirty="0"/>
              <a:t>company is then responsible for the issue of Share Certificates to the company’s new shareholders</a:t>
            </a:r>
          </a:p>
          <a:p>
            <a:pPr eaLnBrk="1" hangingPunct="1"/>
            <a:endParaRPr lang="en-AU" altLang="en-US" sz="28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Post Capital Raising (cont’d…)</a:t>
            </a:r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32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5784812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33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699397"/>
            <a:ext cx="5761936" cy="1592433"/>
          </a:xfrm>
        </p:spPr>
        <p:txBody>
          <a:bodyPr/>
          <a:lstStyle/>
          <a:p>
            <a:r>
              <a:rPr lang="en-AU" sz="2800" dirty="0" smtClean="0"/>
              <a:t>You are invited to visit </a:t>
            </a:r>
            <a:r>
              <a:rPr lang="en-AU" sz="2800" u="sng" dirty="0" smtClean="0">
                <a:hlinkClick r:id="rId2"/>
              </a:rPr>
              <a:t>www.esssmallbusiness.com.au/crowd</a:t>
            </a:r>
            <a:r>
              <a:rPr lang="en-AU" sz="2800" dirty="0" smtClean="0">
                <a:hlinkClick r:id="rId2"/>
              </a:rPr>
              <a:t> </a:t>
            </a:r>
            <a:r>
              <a:rPr lang="en-AU" sz="2800" dirty="0">
                <a:hlinkClick r:id="rId2"/>
              </a:rPr>
              <a:t>sourced funding/learn more</a:t>
            </a:r>
            <a:endParaRPr lang="en-AU" sz="2800" dirty="0"/>
          </a:p>
          <a:p>
            <a:pPr marL="0" indent="0">
              <a:buNone/>
            </a:pPr>
            <a:endParaRPr lang="en-AU" sz="2800" dirty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More Information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271127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34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4058" y="1195020"/>
            <a:ext cx="6012278" cy="2888898"/>
          </a:xfrm>
        </p:spPr>
        <p:txBody>
          <a:bodyPr/>
          <a:lstStyle/>
          <a:p>
            <a:r>
              <a:rPr lang="en-AU" sz="2800" dirty="0"/>
              <a:t>You can access free material including:</a:t>
            </a:r>
          </a:p>
          <a:p>
            <a:pPr lvl="1"/>
            <a:r>
              <a:rPr lang="en-AU" sz="2400" dirty="0"/>
              <a:t>3 articles on </a:t>
            </a:r>
            <a:r>
              <a:rPr lang="en-AU" sz="2400" dirty="0" smtClean="0"/>
              <a:t>Crowd Sourced </a:t>
            </a:r>
            <a:r>
              <a:rPr lang="en-AU" sz="2400" dirty="0"/>
              <a:t>F</a:t>
            </a:r>
            <a:r>
              <a:rPr lang="en-AU" sz="2400" dirty="0" smtClean="0"/>
              <a:t>unding </a:t>
            </a:r>
            <a:r>
              <a:rPr lang="en-AU" sz="2400" dirty="0"/>
              <a:t>E</a:t>
            </a:r>
            <a:r>
              <a:rPr lang="en-AU" sz="2400" dirty="0" smtClean="0"/>
              <a:t>quity </a:t>
            </a:r>
            <a:r>
              <a:rPr lang="en-AU" sz="2400" dirty="0"/>
              <a:t>R</a:t>
            </a:r>
            <a:r>
              <a:rPr lang="en-AU" sz="2400" dirty="0" smtClean="0"/>
              <a:t>aising </a:t>
            </a:r>
            <a:r>
              <a:rPr lang="en-AU" sz="2400" dirty="0"/>
              <a:t>of interest </a:t>
            </a:r>
            <a:r>
              <a:rPr lang="en-AU" sz="2400" dirty="0" smtClean="0"/>
              <a:t>to </a:t>
            </a:r>
            <a:r>
              <a:rPr lang="en-AU" sz="2400" dirty="0"/>
              <a:t>company directors/senior </a:t>
            </a:r>
            <a:r>
              <a:rPr lang="en-AU" sz="2400" dirty="0" smtClean="0"/>
              <a:t>managers</a:t>
            </a:r>
          </a:p>
          <a:p>
            <a:pPr lvl="1"/>
            <a:r>
              <a:rPr lang="en-AU" sz="2400" dirty="0" smtClean="0"/>
              <a:t> the Crowd </a:t>
            </a:r>
            <a:r>
              <a:rPr lang="en-AU" sz="2400" dirty="0"/>
              <a:t>S</a:t>
            </a:r>
            <a:r>
              <a:rPr lang="en-AU" sz="2400" dirty="0" smtClean="0"/>
              <a:t>ourced Funding </a:t>
            </a:r>
            <a:r>
              <a:rPr lang="en-AU" sz="2400" dirty="0"/>
              <a:t>S</a:t>
            </a:r>
            <a:r>
              <a:rPr lang="en-AU" sz="2400" dirty="0" smtClean="0"/>
              <a:t>hareholder </a:t>
            </a:r>
            <a:r>
              <a:rPr lang="en-AU" sz="2400" dirty="0"/>
              <a:t>M</a:t>
            </a:r>
            <a:r>
              <a:rPr lang="en-AU" sz="2400" dirty="0" smtClean="0"/>
              <a:t>atrix</a:t>
            </a:r>
            <a:endParaRPr lang="en-AU" sz="2400" dirty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More Information (cont’d…)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946490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35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576" y="1195020"/>
            <a:ext cx="7702624" cy="3176930"/>
          </a:xfrm>
        </p:spPr>
        <p:txBody>
          <a:bodyPr/>
          <a:lstStyle/>
          <a:p>
            <a:r>
              <a:rPr lang="en-AU" sz="2800" dirty="0"/>
              <a:t>You can purchase specific articles to assist you in the understanding of the </a:t>
            </a:r>
            <a:r>
              <a:rPr lang="en-AU" sz="2800" dirty="0" smtClean="0"/>
              <a:t>Crowd </a:t>
            </a:r>
            <a:r>
              <a:rPr lang="en-AU" sz="2800" dirty="0"/>
              <a:t>S</a:t>
            </a:r>
            <a:r>
              <a:rPr lang="en-AU" sz="2800" dirty="0" smtClean="0"/>
              <a:t>ourced </a:t>
            </a:r>
            <a:r>
              <a:rPr lang="en-AU" sz="2800" dirty="0"/>
              <a:t>F</a:t>
            </a:r>
            <a:r>
              <a:rPr lang="en-AU" sz="2800" dirty="0" smtClean="0"/>
              <a:t>unding </a:t>
            </a:r>
            <a:r>
              <a:rPr lang="en-AU" sz="2800" dirty="0"/>
              <a:t>E</a:t>
            </a:r>
            <a:r>
              <a:rPr lang="en-AU" sz="2800" dirty="0" smtClean="0"/>
              <a:t>quity Raising </a:t>
            </a:r>
            <a:r>
              <a:rPr lang="en-AU" sz="2800" dirty="0"/>
              <a:t>process with a </a:t>
            </a:r>
            <a:r>
              <a:rPr lang="en-AU" sz="2800" b="1" dirty="0">
                <a:solidFill>
                  <a:srgbClr val="FF0000"/>
                </a:solidFill>
              </a:rPr>
              <a:t>40%</a:t>
            </a:r>
            <a:r>
              <a:rPr lang="en-AU" sz="2800" dirty="0"/>
              <a:t> discount that will operate </a:t>
            </a:r>
            <a:r>
              <a:rPr lang="en-AU" sz="2800" dirty="0">
                <a:solidFill>
                  <a:srgbClr val="FF0000"/>
                </a:solidFill>
              </a:rPr>
              <a:t>until 31 March 2019:</a:t>
            </a:r>
          </a:p>
          <a:p>
            <a:pPr lvl="1"/>
            <a:r>
              <a:rPr lang="en-AU" sz="2400" dirty="0" smtClean="0"/>
              <a:t>Understanding </a:t>
            </a:r>
            <a:r>
              <a:rPr lang="en-AU" sz="2400" dirty="0"/>
              <a:t>the </a:t>
            </a:r>
            <a:r>
              <a:rPr lang="en-AU" sz="2400" dirty="0" smtClean="0"/>
              <a:t>CSF </a:t>
            </a:r>
            <a:r>
              <a:rPr lang="en-AU" sz="2400" dirty="0"/>
              <a:t>O</a:t>
            </a:r>
            <a:r>
              <a:rPr lang="en-AU" sz="2400" dirty="0" smtClean="0"/>
              <a:t>ffer Document </a:t>
            </a:r>
            <a:r>
              <a:rPr lang="en-AU" sz="2400" dirty="0"/>
              <a:t>process </a:t>
            </a:r>
          </a:p>
          <a:p>
            <a:pPr lvl="1"/>
            <a:r>
              <a:rPr lang="en-AU" sz="2400" dirty="0" smtClean="0"/>
              <a:t>Overview </a:t>
            </a:r>
            <a:r>
              <a:rPr lang="en-AU" sz="2400" dirty="0"/>
              <a:t>of the </a:t>
            </a:r>
            <a:r>
              <a:rPr lang="en-AU" sz="2400" dirty="0" smtClean="0"/>
              <a:t>CSF Offer Document </a:t>
            </a:r>
            <a:endParaRPr lang="en-AU" sz="2400" dirty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More Information (cont’d…)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816139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36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71600" y="1195020"/>
            <a:ext cx="7200800" cy="2888898"/>
          </a:xfrm>
        </p:spPr>
        <p:txBody>
          <a:bodyPr/>
          <a:lstStyle/>
          <a:p>
            <a:pPr lvl="1"/>
            <a:r>
              <a:rPr lang="en-AU" sz="2400" dirty="0" smtClean="0"/>
              <a:t>Preparing </a:t>
            </a:r>
            <a:r>
              <a:rPr lang="en-AU" sz="2400" dirty="0"/>
              <a:t>the </a:t>
            </a:r>
            <a:r>
              <a:rPr lang="en-AU" sz="2400" dirty="0" smtClean="0"/>
              <a:t>CSF </a:t>
            </a:r>
            <a:r>
              <a:rPr lang="en-AU" sz="2400" dirty="0"/>
              <a:t>O</a:t>
            </a:r>
            <a:r>
              <a:rPr lang="en-AU" sz="2400" dirty="0" smtClean="0"/>
              <a:t>ffer Document </a:t>
            </a:r>
            <a:endParaRPr lang="en-AU" sz="2400" dirty="0"/>
          </a:p>
          <a:p>
            <a:pPr lvl="1"/>
            <a:r>
              <a:rPr lang="en-AU" sz="2400" dirty="0" smtClean="0"/>
              <a:t>Introducing </a:t>
            </a:r>
            <a:r>
              <a:rPr lang="en-AU" sz="2400" dirty="0"/>
              <a:t>the </a:t>
            </a:r>
            <a:r>
              <a:rPr lang="en-AU" sz="2400" dirty="0" smtClean="0"/>
              <a:t>CSF Intermediary </a:t>
            </a:r>
            <a:endParaRPr lang="en-AU" sz="2400" dirty="0"/>
          </a:p>
          <a:p>
            <a:pPr lvl="1"/>
            <a:r>
              <a:rPr lang="en-AU" sz="2400" dirty="0" smtClean="0"/>
              <a:t>Investors </a:t>
            </a:r>
            <a:r>
              <a:rPr lang="en-AU" sz="2400" dirty="0"/>
              <a:t>protection and opportunities with </a:t>
            </a:r>
            <a:r>
              <a:rPr lang="en-AU" sz="2400" dirty="0" smtClean="0"/>
              <a:t>CSF</a:t>
            </a:r>
            <a:endParaRPr lang="en-AU" sz="2400" dirty="0"/>
          </a:p>
          <a:p>
            <a:pPr lvl="1"/>
            <a:r>
              <a:rPr lang="en-AU" sz="2400" dirty="0" smtClean="0"/>
              <a:t>Post Crowd </a:t>
            </a:r>
            <a:r>
              <a:rPr lang="en-AU" sz="2400" dirty="0"/>
              <a:t>S</a:t>
            </a:r>
            <a:r>
              <a:rPr lang="en-AU" sz="2400" dirty="0" smtClean="0"/>
              <a:t>ourced Funding Capital Raising</a:t>
            </a:r>
          </a:p>
          <a:p>
            <a:pPr lvl="1"/>
            <a:r>
              <a:rPr lang="en-AU" sz="2400" dirty="0" smtClean="0"/>
              <a:t>Combined Crowd </a:t>
            </a:r>
            <a:r>
              <a:rPr lang="en-AU" sz="2400" dirty="0"/>
              <a:t>Sourced Funding </a:t>
            </a:r>
            <a:r>
              <a:rPr lang="en-AU" sz="2400" dirty="0" smtClean="0"/>
              <a:t>packages for small and medium sized enterprises</a:t>
            </a:r>
            <a:endParaRPr lang="en-AU" sz="2400" dirty="0"/>
          </a:p>
          <a:p>
            <a:pPr marL="800100" lvl="2" indent="0">
              <a:buNone/>
            </a:pPr>
            <a:endParaRPr lang="en-AU" dirty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More Information (cont’d…)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31314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37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342109"/>
            <a:ext cx="7416824" cy="3173857"/>
          </a:xfrm>
        </p:spPr>
        <p:txBody>
          <a:bodyPr/>
          <a:lstStyle/>
          <a:p>
            <a:r>
              <a:rPr lang="en-AU" sz="2800" dirty="0" smtClean="0"/>
              <a:t>If you are committed to raising capital by Crowd Sourced Funding Equity Raising </a:t>
            </a:r>
          </a:p>
          <a:p>
            <a:r>
              <a:rPr lang="en-AU" sz="2800" dirty="0" smtClean="0"/>
              <a:t>In 12 months time you would you b e happy with:</a:t>
            </a:r>
          </a:p>
          <a:p>
            <a:pPr lvl="1"/>
            <a:r>
              <a:rPr lang="en-AU" sz="2400" dirty="0" smtClean="0"/>
              <a:t>Raised your stated minimum amount (at least)</a:t>
            </a:r>
          </a:p>
          <a:p>
            <a:pPr lvl="1"/>
            <a:r>
              <a:rPr lang="en-AU" sz="2400" dirty="0" smtClean="0"/>
              <a:t>Raised your targeted amount after all expenses relating to the capital raising</a:t>
            </a:r>
            <a:endParaRPr lang="en-AU" sz="2400" dirty="0"/>
          </a:p>
          <a:p>
            <a:pPr marL="0" indent="0">
              <a:buNone/>
            </a:pPr>
            <a:endParaRPr lang="en-AU" sz="2800" dirty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Would This Make You Happy?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07353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907704" y="4778733"/>
            <a:ext cx="5400600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E94D992A-6E20-475B-BB71-FF68F84949E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38</a:t>
            </a:fld>
            <a:endParaRPr lang="en-AU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xmlns="" id="{36B8BCE1-3B2F-4A54-BFFF-50CC010382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342109"/>
            <a:ext cx="7272808" cy="2237753"/>
          </a:xfrm>
        </p:spPr>
        <p:txBody>
          <a:bodyPr/>
          <a:lstStyle/>
          <a:p>
            <a:r>
              <a:rPr lang="en-AU" sz="2800" dirty="0"/>
              <a:t>To subscribe please go </a:t>
            </a:r>
            <a:r>
              <a:rPr lang="en-AU" sz="2800" dirty="0" smtClean="0"/>
              <a:t>to:</a:t>
            </a:r>
            <a:endParaRPr lang="en-AU" sz="2800" dirty="0"/>
          </a:p>
          <a:p>
            <a:pPr marL="0" indent="361950">
              <a:buNone/>
            </a:pPr>
            <a:r>
              <a:rPr lang="en-AU" u="sng" dirty="0" smtClean="0">
                <a:hlinkClick r:id="rId2"/>
              </a:rPr>
              <a:t>www.esssmallbusiness.com.au/subscription</a:t>
            </a:r>
            <a:endParaRPr lang="en-AU" dirty="0"/>
          </a:p>
          <a:p>
            <a:r>
              <a:rPr lang="en-AU" sz="2800" dirty="0"/>
              <a:t>To obtain the special </a:t>
            </a:r>
            <a:r>
              <a:rPr lang="en-AU" sz="2800" dirty="0">
                <a:solidFill>
                  <a:srgbClr val="FF0000"/>
                </a:solidFill>
              </a:rPr>
              <a:t>40% discount </a:t>
            </a:r>
            <a:r>
              <a:rPr lang="en-AU" sz="2800" dirty="0"/>
              <a:t>please enter the code  </a:t>
            </a:r>
            <a:r>
              <a:rPr lang="en-AU" sz="2800" dirty="0" smtClean="0"/>
              <a:t>ESSSBC40</a:t>
            </a:r>
            <a:endParaRPr lang="en-AU" sz="2800" dirty="0"/>
          </a:p>
          <a:p>
            <a:pPr marL="0" indent="0">
              <a:buNone/>
            </a:pPr>
            <a:endParaRPr lang="en-AU" dirty="0"/>
          </a:p>
          <a:p>
            <a:pPr marL="457200" lvl="1" indent="0">
              <a:buNone/>
            </a:pPr>
            <a:endParaRPr lang="en-AU" sz="2400" dirty="0" smtClean="0"/>
          </a:p>
        </p:txBody>
      </p:sp>
      <p:pic>
        <p:nvPicPr>
          <p:cNvPr id="12" name="Picture 1">
            <a:extLst>
              <a:ext uri="{FF2B5EF4-FFF2-40B4-BE49-F238E27FC236}">
                <a16:creationId xmlns:a16="http://schemas.microsoft.com/office/drawing/2014/main" xmlns="" id="{17A49C49-29DC-479C-9A99-88EC1DB4072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EE91047F-1275-4776-80AE-3E72211B2289}"/>
              </a:ext>
            </a:extLst>
          </p:cNvPr>
          <p:cNvSpPr txBox="1"/>
          <p:nvPr/>
        </p:nvSpPr>
        <p:spPr>
          <a:xfrm>
            <a:off x="-36512" y="195486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to Subscribed?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607601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39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419622"/>
            <a:ext cx="5688632" cy="2808312"/>
          </a:xfrm>
        </p:spPr>
        <p:txBody>
          <a:bodyPr/>
          <a:lstStyle/>
          <a:p>
            <a:r>
              <a:rPr lang="en-US" sz="2800" dirty="0" smtClean="0">
                <a:latin typeface="Source Sans Pro Regular"/>
                <a:cs typeface="Source Sans Pro Regular"/>
              </a:rPr>
              <a:t>To obtain more information on Crowd Sourced Funding Equity Raising please go </a:t>
            </a:r>
            <a:r>
              <a:rPr lang="en-US" sz="2800" dirty="0" smtClean="0">
                <a:latin typeface="Source Sans Pro Regular"/>
                <a:cs typeface="Source Sans Pro Regular"/>
                <a:hlinkClick r:id="rId3"/>
              </a:rPr>
              <a:t>www.esssmallbusiness.com.au/crowdsourcedfunding/learn more</a:t>
            </a:r>
            <a:endParaRPr lang="en-US" sz="2800" dirty="0">
              <a:latin typeface="Source Sans Pro Regular"/>
              <a:cs typeface="Source Sans Pro Regular"/>
            </a:endParaRPr>
          </a:p>
          <a:p>
            <a:pPr marL="0" indent="0">
              <a:buNone/>
            </a:pPr>
            <a:endParaRPr lang="en-US" sz="2800" dirty="0">
              <a:latin typeface="Source Sans Pro Regular"/>
              <a:cs typeface="Source Sans Pro Regular"/>
            </a:endParaRP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to Know More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8129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619672" y="1635645"/>
            <a:ext cx="5904656" cy="2592289"/>
          </a:xfrm>
        </p:spPr>
        <p:txBody>
          <a:bodyPr/>
          <a:lstStyle/>
          <a:p>
            <a:r>
              <a:rPr lang="en-AU" sz="2800" dirty="0" smtClean="0"/>
              <a:t>Has Commenced!</a:t>
            </a:r>
          </a:p>
          <a:p>
            <a:r>
              <a:rPr lang="en-AU" sz="2800" dirty="0" smtClean="0"/>
              <a:t>$23.1M raised</a:t>
            </a:r>
          </a:p>
          <a:p>
            <a:r>
              <a:rPr lang="en-AU" sz="2800" dirty="0" smtClean="0"/>
              <a:t>By 27 companies</a:t>
            </a:r>
          </a:p>
          <a:p>
            <a:r>
              <a:rPr lang="en-AU" sz="2800" dirty="0" smtClean="0">
                <a:hlinkClick r:id="rId3" action="ppaction://hlinkfile"/>
              </a:rPr>
              <a:t>Crowd Sourced Funding Equity Raising Scorecard</a:t>
            </a:r>
            <a:endParaRPr lang="en-AU" sz="2800" dirty="0" smtClean="0"/>
          </a:p>
        </p:txBody>
      </p:sp>
      <p:sp>
        <p:nvSpPr>
          <p:cNvPr id="11" name="TextBox 10"/>
          <p:cNvSpPr txBox="1"/>
          <p:nvPr/>
        </p:nvSpPr>
        <p:spPr>
          <a:xfrm>
            <a:off x="708149" y="212472"/>
            <a:ext cx="71516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Crowd Sourced Funding Equity Raising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8089500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40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63688" y="1419622"/>
            <a:ext cx="5688632" cy="2808312"/>
          </a:xfrm>
        </p:spPr>
        <p:txBody>
          <a:bodyPr/>
          <a:lstStyle/>
          <a:p>
            <a:r>
              <a:rPr lang="en-US" sz="2800" dirty="0" smtClean="0">
                <a:latin typeface="Source Sans Pro Regular"/>
                <a:cs typeface="Source Sans Pro Regular"/>
              </a:rPr>
              <a:t>If you require additional assistance, please do not hesitate to contact us</a:t>
            </a:r>
            <a:endParaRPr lang="en-US" sz="2800" dirty="0">
              <a:latin typeface="Source Sans Pro Regular"/>
              <a:cs typeface="Source Sans Pro Regular"/>
            </a:endParaRPr>
          </a:p>
          <a:p>
            <a:pPr marL="0" indent="0">
              <a:buNone/>
            </a:pPr>
            <a:endParaRPr lang="en-US" sz="2800" dirty="0">
              <a:latin typeface="Source Sans Pro Regular"/>
              <a:cs typeface="Source Sans Pro Regular"/>
            </a:endParaRP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Want to Know More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650872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41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91680" y="1491630"/>
            <a:ext cx="5688632" cy="3096344"/>
          </a:xfrm>
        </p:spPr>
        <p:txBody>
          <a:bodyPr/>
          <a:lstStyle/>
          <a:p>
            <a:r>
              <a:rPr lang="en-US" sz="2800" dirty="0">
                <a:latin typeface="Source Sans Pro Regular"/>
                <a:cs typeface="Source Sans Pro Regular"/>
              </a:rPr>
              <a:t>Peter Towers</a:t>
            </a:r>
          </a:p>
          <a:p>
            <a:r>
              <a:rPr lang="en-US" sz="2800" dirty="0">
                <a:latin typeface="Source Sans Pro Regular"/>
                <a:cs typeface="Source Sans Pro Regular"/>
              </a:rPr>
              <a:t>(07) 4724 1118 / 1800 232 088</a:t>
            </a:r>
          </a:p>
          <a:p>
            <a:r>
              <a:rPr lang="en-US" sz="2800" dirty="0">
                <a:latin typeface="Source Sans Pro Regular"/>
                <a:cs typeface="Source Sans Pro Regular"/>
                <a:hlinkClick r:id="rId3"/>
              </a:rPr>
              <a:t>peter@essbiztools.com.au</a:t>
            </a:r>
            <a:endParaRPr lang="en-US" sz="2800" dirty="0">
              <a:latin typeface="Source Sans Pro Regular"/>
              <a:cs typeface="Source Sans Pro Regular"/>
            </a:endParaRPr>
          </a:p>
          <a:p>
            <a:r>
              <a:rPr lang="en-US" sz="2800" dirty="0">
                <a:latin typeface="Source Sans Pro Regular"/>
                <a:cs typeface="Source Sans Pro Regular"/>
                <a:hlinkClick r:id="rId4"/>
              </a:rPr>
              <a:t>www.essbiztools.com.au</a:t>
            </a:r>
            <a:endParaRPr lang="en-US" sz="2800" dirty="0">
              <a:latin typeface="Source Sans Pro Regular"/>
              <a:cs typeface="Source Sans Pro Regular"/>
            </a:endParaRPr>
          </a:p>
          <a:p>
            <a:r>
              <a:rPr lang="en-US" sz="2800" dirty="0">
                <a:latin typeface="Source Sans Pro Regular"/>
                <a:cs typeface="Source Sans Pro Regular"/>
                <a:hlinkClick r:id="rId5"/>
              </a:rPr>
              <a:t>www.essbizgrants.com.au</a:t>
            </a:r>
            <a:endParaRPr lang="en-US" sz="2800" dirty="0">
              <a:latin typeface="Source Sans Pro Regular"/>
              <a:cs typeface="Source Sans Pro Regular"/>
            </a:endParaRPr>
          </a:p>
          <a:p>
            <a:r>
              <a:rPr lang="en-US" sz="2800" dirty="0">
                <a:latin typeface="Source Sans Pro Regular"/>
                <a:cs typeface="Source Sans Pro Regular"/>
                <a:hlinkClick r:id="rId6"/>
              </a:rPr>
              <a:t>www.esssmallbusiness.com.au</a:t>
            </a:r>
            <a:endParaRPr lang="en-US" sz="2800" dirty="0">
              <a:latin typeface="Source Sans Pro Regular"/>
              <a:cs typeface="Source Sans Pro Regular"/>
            </a:endParaRPr>
          </a:p>
          <a:p>
            <a:pPr marL="0" indent="0">
              <a:buNone/>
            </a:pPr>
            <a:endParaRPr lang="en-US" sz="2800" dirty="0">
              <a:latin typeface="Source Sans Pro Regular"/>
              <a:cs typeface="Source Sans Pro Regular"/>
            </a:endParaRP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ESS Small Business </a:t>
            </a:r>
          </a:p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Contact/Questions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853817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42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131590"/>
            <a:ext cx="7416824" cy="3096344"/>
          </a:xfrm>
        </p:spPr>
        <p:txBody>
          <a:bodyPr/>
          <a:lstStyle/>
          <a:p>
            <a:r>
              <a:rPr lang="en-AU" sz="2800" dirty="0"/>
              <a:t>Accounting firms which are utilising ESS BIZTOOLS’ Crowd Sourced Funding Equity Raising Product Package will be able to assist you.  To </a:t>
            </a:r>
            <a:r>
              <a:rPr lang="en-AU" sz="2800" dirty="0" smtClean="0"/>
              <a:t>find out more please go </a:t>
            </a:r>
            <a:r>
              <a:rPr lang="en-AU" sz="2800" dirty="0"/>
              <a:t>t</a:t>
            </a:r>
            <a:r>
              <a:rPr lang="en-AU" sz="2800" dirty="0" smtClean="0"/>
              <a:t>o</a:t>
            </a:r>
            <a:r>
              <a:rPr lang="en-AU" sz="2800" dirty="0"/>
              <a:t>:</a:t>
            </a:r>
          </a:p>
          <a:p>
            <a:pPr marL="361950" indent="0">
              <a:buNone/>
            </a:pPr>
            <a:r>
              <a:rPr lang="en-AU" sz="2800" u="sng" dirty="0" smtClean="0">
                <a:hlinkClick r:id="rId3"/>
              </a:rPr>
              <a:t>www.esssmallbusiness.com.au</a:t>
            </a:r>
            <a:r>
              <a:rPr lang="en-AU" sz="2800" dirty="0" smtClean="0">
                <a:hlinkClick r:id="rId3"/>
              </a:rPr>
              <a:t> </a:t>
            </a:r>
            <a:r>
              <a:rPr lang="en-AU" sz="2800" dirty="0">
                <a:hlinkClick r:id="rId3"/>
              </a:rPr>
              <a:t>/accountants directory</a:t>
            </a:r>
            <a:endParaRPr lang="en-AU" sz="2800" dirty="0"/>
          </a:p>
          <a:p>
            <a:pPr marL="0" indent="0">
              <a:buNone/>
            </a:pPr>
            <a:endParaRPr lang="en-US" sz="2800" dirty="0">
              <a:latin typeface="Source Sans Pro Regular"/>
              <a:cs typeface="Source Sans Pro Regular"/>
            </a:endParaRP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Needing Professional Advice?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64352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43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27584" y="1491630"/>
            <a:ext cx="7416824" cy="2448272"/>
          </a:xfrm>
        </p:spPr>
        <p:txBody>
          <a:bodyPr/>
          <a:lstStyle/>
          <a:p>
            <a:r>
              <a:rPr lang="en-AU" sz="2800" dirty="0"/>
              <a:t>Or if you visit </a:t>
            </a:r>
            <a:r>
              <a:rPr lang="en-AU" sz="2800" u="sng" dirty="0">
                <a:hlinkClick r:id="rId3"/>
              </a:rPr>
              <a:t>www.esssmallbusiness.com</a:t>
            </a:r>
            <a:r>
              <a:rPr lang="en-AU" sz="2800" dirty="0">
                <a:hlinkClick r:id="rId3"/>
              </a:rPr>
              <a:t>.au – crowd sourced funding equity raising/learn more/professional advisory service</a:t>
            </a:r>
            <a:r>
              <a:rPr lang="en-AU" sz="2800" dirty="0"/>
              <a:t>s                we will be able to submit a proposal to you</a:t>
            </a:r>
          </a:p>
          <a:p>
            <a:pPr marL="0" indent="0">
              <a:buNone/>
            </a:pPr>
            <a:endParaRPr lang="en-US" sz="2800" dirty="0">
              <a:latin typeface="Source Sans Pro Regular"/>
              <a:cs typeface="Source Sans Pro Regular"/>
            </a:endParaRP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Needing Professional Advice?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47384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44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131590"/>
            <a:ext cx="7416824" cy="3168352"/>
          </a:xfrm>
        </p:spPr>
        <p:txBody>
          <a:bodyPr/>
          <a:lstStyle/>
          <a:p>
            <a:r>
              <a:rPr lang="en-AU" sz="2800" dirty="0"/>
              <a:t>There are significant gains for companies which are able to avail themselves of the opportunity to raise capital utilising </a:t>
            </a:r>
            <a:r>
              <a:rPr lang="en-AU" sz="2800" dirty="0" smtClean="0"/>
              <a:t>Crowd Sourced Funding </a:t>
            </a:r>
            <a:r>
              <a:rPr lang="en-AU" sz="2800" dirty="0"/>
              <a:t>E</a:t>
            </a:r>
            <a:r>
              <a:rPr lang="en-AU" sz="2800" dirty="0" smtClean="0"/>
              <a:t>quity Raising</a:t>
            </a:r>
            <a:r>
              <a:rPr lang="en-AU" sz="2800" dirty="0"/>
              <a:t>:</a:t>
            </a:r>
          </a:p>
          <a:p>
            <a:pPr lvl="1"/>
            <a:r>
              <a:rPr lang="en-AU" sz="2400" dirty="0" smtClean="0"/>
              <a:t>No </a:t>
            </a:r>
            <a:r>
              <a:rPr lang="en-AU" sz="2400" dirty="0"/>
              <a:t>security required</a:t>
            </a:r>
          </a:p>
          <a:p>
            <a:pPr lvl="1"/>
            <a:r>
              <a:rPr lang="en-AU" sz="2400" dirty="0" smtClean="0"/>
              <a:t>No </a:t>
            </a:r>
            <a:r>
              <a:rPr lang="en-AU" sz="2400" dirty="0"/>
              <a:t>personal guarantees required</a:t>
            </a:r>
          </a:p>
          <a:p>
            <a:pPr lvl="1"/>
            <a:r>
              <a:rPr lang="en-AU" sz="2400" dirty="0" smtClean="0"/>
              <a:t>No </a:t>
            </a:r>
            <a:r>
              <a:rPr lang="en-AU" sz="2400" dirty="0"/>
              <a:t>monthly repayments</a:t>
            </a:r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No Gain Without Pain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521689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45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9592" y="1131590"/>
            <a:ext cx="7177608" cy="2880320"/>
          </a:xfrm>
        </p:spPr>
        <p:txBody>
          <a:bodyPr/>
          <a:lstStyle/>
          <a:p>
            <a:r>
              <a:rPr lang="en-AU" sz="2800" dirty="0"/>
              <a:t>But there will be some pain for the directors and senior managers relative to the process that is required to produce a Crowd Sourced Funding Offer Document that is acceptable to the Intermediary and is acceptable to the “Crowd”</a:t>
            </a:r>
          </a:p>
          <a:p>
            <a:pPr marL="0" indent="0">
              <a:buNone/>
            </a:pPr>
            <a:endParaRPr lang="en-AU" sz="2800" dirty="0"/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No Gain Without Pain (cont’d…)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004881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889448" y="4758729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6A0A2947-629F-447A-A0C4-4958F7C4751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46</a:t>
            </a:fld>
            <a:endParaRPr lang="en-AU" dirty="0"/>
          </a:p>
        </p:txBody>
      </p:sp>
      <p:sp>
        <p:nvSpPr>
          <p:cNvPr id="12" name="Content Placeholder 8">
            <a:extLst>
              <a:ext uri="{FF2B5EF4-FFF2-40B4-BE49-F238E27FC236}">
                <a16:creationId xmlns:a16="http://schemas.microsoft.com/office/drawing/2014/main" xmlns="" id="{11C3AB5A-6FB3-4464-9033-B3A10300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4792" y="1347614"/>
            <a:ext cx="7177608" cy="2880320"/>
          </a:xfrm>
        </p:spPr>
        <p:txBody>
          <a:bodyPr/>
          <a:lstStyle/>
          <a:p>
            <a:r>
              <a:rPr lang="en-AU" sz="2800" dirty="0"/>
              <a:t>The team at ESS </a:t>
            </a:r>
            <a:r>
              <a:rPr lang="en-AU" sz="2800" dirty="0" smtClean="0"/>
              <a:t>BIZTOOLS </a:t>
            </a:r>
            <a:r>
              <a:rPr lang="en-AU" sz="2800" dirty="0"/>
              <a:t>and ESS Small Business is able to assist you on this journey!</a:t>
            </a:r>
          </a:p>
          <a:p>
            <a:endParaRPr lang="en-AU" sz="2800" dirty="0"/>
          </a:p>
          <a:p>
            <a:r>
              <a:rPr lang="en-AU" sz="2800" dirty="0"/>
              <a:t>Please do not hesitate to contact us.</a:t>
            </a:r>
          </a:p>
          <a:p>
            <a:pPr marL="0" indent="0">
              <a:buNone/>
            </a:pPr>
            <a:endParaRPr lang="en-AU" sz="2800" dirty="0"/>
          </a:p>
          <a:p>
            <a:endParaRPr lang="en-US" sz="2800" dirty="0">
              <a:latin typeface="Source Sans Pro Regular"/>
              <a:cs typeface="Source Sans Pro Regular"/>
            </a:endParaRP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xmlns="" id="{855047D1-AC9E-433B-8A06-145BB0D227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-36512" y="256489"/>
            <a:ext cx="9180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200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No Gain Without Pain (cont’d…)</a:t>
            </a:r>
            <a:endParaRPr lang="en-AU" sz="3200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039069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475656" y="1635646"/>
            <a:ext cx="6192688" cy="2880319"/>
          </a:xfrm>
        </p:spPr>
        <p:txBody>
          <a:bodyPr/>
          <a:lstStyle/>
          <a:p>
            <a:pPr marL="457200" indent="-457200">
              <a:buAutoNum type="arabicPeriod"/>
              <a:tabLst>
                <a:tab pos="361950" algn="l"/>
                <a:tab pos="715963" algn="l"/>
              </a:tabLst>
            </a:pPr>
            <a:r>
              <a:rPr lang="en-AU" sz="2800" dirty="0" smtClean="0"/>
              <a:t>Crowd </a:t>
            </a:r>
            <a:r>
              <a:rPr lang="en-AU" sz="2800" dirty="0"/>
              <a:t>sourced funding equity raising is a </a:t>
            </a:r>
            <a:r>
              <a:rPr lang="en-AU" sz="2800" dirty="0" smtClean="0"/>
              <a:t>proven success </a:t>
            </a:r>
            <a:r>
              <a:rPr lang="en-AU" sz="2800" dirty="0"/>
              <a:t>in</a:t>
            </a:r>
            <a:r>
              <a:rPr lang="en-AU" sz="2800" dirty="0" smtClean="0"/>
              <a:t>:</a:t>
            </a:r>
          </a:p>
          <a:p>
            <a:pPr marL="857250" lvl="1" indent="-457200">
              <a:buFont typeface="Arial" panose="020B0604020202020204" pitchFamily="34" charset="0"/>
              <a:buChar char="•"/>
              <a:tabLst>
                <a:tab pos="361950" algn="l"/>
                <a:tab pos="715963" algn="l"/>
              </a:tabLst>
            </a:pPr>
            <a:r>
              <a:rPr lang="en-AU" sz="2400" dirty="0" smtClean="0"/>
              <a:t>The United Kingdom</a:t>
            </a:r>
          </a:p>
          <a:p>
            <a:pPr marL="857250" lvl="1" indent="-457200">
              <a:buFont typeface="Arial" panose="020B0604020202020204" pitchFamily="34" charset="0"/>
              <a:buChar char="•"/>
              <a:tabLst>
                <a:tab pos="361950" algn="l"/>
                <a:tab pos="715963" algn="l"/>
              </a:tabLst>
            </a:pPr>
            <a:r>
              <a:rPr lang="en-AU" sz="2400" dirty="0" smtClean="0"/>
              <a:t>The United States of America</a:t>
            </a:r>
          </a:p>
          <a:p>
            <a:pPr marL="857250" lvl="1" indent="-457200">
              <a:buFont typeface="Arial" panose="020B0604020202020204" pitchFamily="34" charset="0"/>
              <a:buChar char="•"/>
              <a:tabLst>
                <a:tab pos="361950" algn="l"/>
                <a:tab pos="715963" algn="l"/>
              </a:tabLst>
            </a:pPr>
            <a:r>
              <a:rPr lang="en-AU" sz="2400" dirty="0" smtClean="0"/>
              <a:t>Canada</a:t>
            </a:r>
          </a:p>
          <a:p>
            <a:pPr marL="857250" lvl="1" indent="-457200">
              <a:buFont typeface="Arial" panose="020B0604020202020204" pitchFamily="34" charset="0"/>
              <a:buChar char="•"/>
              <a:tabLst>
                <a:tab pos="361950" algn="l"/>
                <a:tab pos="715963" algn="l"/>
              </a:tabLst>
            </a:pPr>
            <a:r>
              <a:rPr lang="en-AU" sz="2400" dirty="0" smtClean="0"/>
              <a:t>New Zealand</a:t>
            </a:r>
            <a:endParaRPr lang="en-AU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5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2236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691680" y="2283719"/>
            <a:ext cx="5688632" cy="1440159"/>
          </a:xfrm>
        </p:spPr>
        <p:txBody>
          <a:bodyPr/>
          <a:lstStyle/>
          <a:p>
            <a:pPr marL="361950" indent="-361950">
              <a:buNone/>
              <a:tabLst>
                <a:tab pos="361950" algn="l"/>
                <a:tab pos="715963" algn="l"/>
              </a:tabLst>
            </a:pPr>
            <a:r>
              <a:rPr lang="en-AU" dirty="0" smtClean="0"/>
              <a:t>2.	</a:t>
            </a:r>
            <a:r>
              <a:rPr lang="en-AU" sz="2800" dirty="0" smtClean="0"/>
              <a:t>Small </a:t>
            </a:r>
            <a:r>
              <a:rPr lang="en-AU" sz="2800" dirty="0"/>
              <a:t>proprietary companies can now raise capital direct from the public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6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9504758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691680" y="1923678"/>
            <a:ext cx="5688632" cy="2376263"/>
          </a:xfrm>
        </p:spPr>
        <p:txBody>
          <a:bodyPr/>
          <a:lstStyle/>
          <a:p>
            <a:pPr marL="361950" indent="-361950">
              <a:buNone/>
              <a:tabLst>
                <a:tab pos="361950" algn="l"/>
              </a:tabLst>
            </a:pPr>
            <a:r>
              <a:rPr lang="en-AU" dirty="0" smtClean="0"/>
              <a:t>3.	</a:t>
            </a:r>
            <a:r>
              <a:rPr lang="en-AU" sz="2800" dirty="0" smtClean="0"/>
              <a:t>Eligible </a:t>
            </a:r>
            <a:r>
              <a:rPr lang="en-AU" sz="2800" dirty="0"/>
              <a:t>companies may be able to raise equity finance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without security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without personal guarantees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without monthly repayments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7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33870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1691680" y="1923678"/>
            <a:ext cx="5688632" cy="2376263"/>
          </a:xfrm>
        </p:spPr>
        <p:txBody>
          <a:bodyPr/>
          <a:lstStyle/>
          <a:p>
            <a:pPr marL="446088" indent="-446088">
              <a:buNone/>
              <a:tabLst>
                <a:tab pos="361950" algn="l"/>
              </a:tabLst>
            </a:pPr>
            <a:r>
              <a:rPr lang="en-AU" dirty="0"/>
              <a:t>4</a:t>
            </a:r>
            <a:r>
              <a:rPr lang="en-AU" dirty="0" smtClean="0"/>
              <a:t>.	</a:t>
            </a:r>
            <a:r>
              <a:rPr lang="en-AU" sz="2800" dirty="0" smtClean="0"/>
              <a:t>Crowd </a:t>
            </a:r>
            <a:r>
              <a:rPr lang="en-AU" sz="2800" dirty="0"/>
              <a:t>sourced funding </a:t>
            </a:r>
            <a:r>
              <a:rPr lang="en-AU" sz="2800" dirty="0" smtClean="0"/>
              <a:t>is:</a:t>
            </a:r>
          </a:p>
          <a:p>
            <a:pPr marL="715963" indent="-354013">
              <a:buFont typeface="Arial" panose="020B0604020202020204" pitchFamily="34" charset="0"/>
              <a:buChar char="•"/>
              <a:tabLst>
                <a:tab pos="715963" algn="l"/>
              </a:tabLst>
            </a:pPr>
            <a:r>
              <a:rPr lang="en-AU" dirty="0" smtClean="0"/>
              <a:t>definitely </a:t>
            </a:r>
            <a:r>
              <a:rPr lang="en-AU" dirty="0"/>
              <a:t>a “win” for eligible small and medium-sized </a:t>
            </a:r>
            <a:r>
              <a:rPr lang="en-AU" dirty="0" smtClean="0"/>
              <a:t>businesses</a:t>
            </a:r>
            <a:endParaRPr lang="en-AU" dirty="0"/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group turnover under $25 million per annum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8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09073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619672" y="4778733"/>
            <a:ext cx="5328592" cy="234554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l" eaLnBrk="1" hangingPunct="1"/>
            <a:r>
              <a:rPr lang="en-AU" altLang="en-US" sz="1000" smtClean="0"/>
              <a:t>An Opportunity to Finance Your Business</a:t>
            </a:r>
            <a:endParaRPr lang="en-AU" altLang="en-US" sz="1000" dirty="0"/>
          </a:p>
        </p:txBody>
      </p:sp>
      <p:sp>
        <p:nvSpPr>
          <p:cNvPr id="22535" name="Content Placeholder 8"/>
          <p:cNvSpPr>
            <a:spLocks noGrp="1"/>
          </p:cNvSpPr>
          <p:nvPr>
            <p:ph idx="1"/>
          </p:nvPr>
        </p:nvSpPr>
        <p:spPr>
          <a:xfrm>
            <a:off x="971600" y="1923679"/>
            <a:ext cx="7560840" cy="2304256"/>
          </a:xfrm>
        </p:spPr>
        <p:txBody>
          <a:bodyPr/>
          <a:lstStyle/>
          <a:p>
            <a:pPr marL="446088" indent="-446088">
              <a:buNone/>
              <a:tabLst>
                <a:tab pos="361950" algn="l"/>
              </a:tabLst>
            </a:pPr>
            <a:r>
              <a:rPr lang="en-AU" dirty="0"/>
              <a:t>4</a:t>
            </a:r>
            <a:r>
              <a:rPr lang="en-AU" dirty="0" smtClean="0"/>
              <a:t>.	</a:t>
            </a:r>
            <a:r>
              <a:rPr lang="en-AU" sz="2800" dirty="0" smtClean="0"/>
              <a:t>Crowd </a:t>
            </a:r>
            <a:r>
              <a:rPr lang="en-AU" sz="2800" dirty="0"/>
              <a:t>sourced funding </a:t>
            </a:r>
            <a:r>
              <a:rPr lang="en-AU" sz="2800" dirty="0" smtClean="0"/>
              <a:t>is: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group gross assets </a:t>
            </a:r>
            <a:r>
              <a:rPr lang="en-AU" dirty="0"/>
              <a:t>under $25 </a:t>
            </a:r>
            <a:r>
              <a:rPr lang="en-AU" dirty="0" smtClean="0"/>
              <a:t>million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/>
              <a:t>n</a:t>
            </a:r>
            <a:r>
              <a:rPr lang="en-AU" dirty="0" smtClean="0"/>
              <a:t>o member company listed on a stock exchange anywhere in the World</a:t>
            </a:r>
          </a:p>
          <a:p>
            <a:pPr marL="715963" indent="-354013">
              <a:tabLst>
                <a:tab pos="715963" algn="l"/>
              </a:tabLst>
            </a:pPr>
            <a:r>
              <a:rPr lang="en-AU" dirty="0" smtClean="0"/>
              <a:t>Money raised not been sued for a credit facility</a:t>
            </a:r>
            <a:endParaRPr lang="en-AU" dirty="0"/>
          </a:p>
        </p:txBody>
      </p:sp>
      <p:sp>
        <p:nvSpPr>
          <p:cNvPr id="11" name="TextBox 10"/>
          <p:cNvSpPr txBox="1"/>
          <p:nvPr/>
        </p:nvSpPr>
        <p:spPr>
          <a:xfrm>
            <a:off x="179512" y="212472"/>
            <a:ext cx="87849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>
                <a:ln>
                  <a:solidFill>
                    <a:srgbClr val="FF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Why Will Crowd Sourced Funding Equity Raising Receive a Vote of Thanks by Small and Medium Sized Enterprises? </a:t>
            </a:r>
            <a:endParaRPr lang="en-AU" b="1" dirty="0">
              <a:ln>
                <a:solidFill>
                  <a:srgbClr val="FF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anose="020B0A0402010202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xmlns="" id="{855FCA78-419A-48CB-B6F3-72981A0BC6E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51BBDD9-D469-4F8F-BF8C-92DD0D738F4E}" type="slidenum">
              <a:rPr lang="en-AU" smtClean="0"/>
              <a:pPr>
                <a:defRPr/>
              </a:pPr>
              <a:t>9</a:t>
            </a:fld>
            <a:endParaRPr lang="en-AU" dirty="0"/>
          </a:p>
        </p:txBody>
      </p:sp>
      <p:pic>
        <p:nvPicPr>
          <p:cNvPr id="2050" name="Picture 1">
            <a:extLst>
              <a:ext uri="{FF2B5EF4-FFF2-40B4-BE49-F238E27FC236}">
                <a16:creationId xmlns:a16="http://schemas.microsoft.com/office/drawing/2014/main" xmlns="" id="{00E467D9-AD60-450B-A949-06167C8401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53458"/>
            <a:ext cx="1078476" cy="259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009585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5" grpId="0" build="p"/>
    </p:bldLst>
  </p:timing>
</p:sld>
</file>

<file path=ppt/theme/theme1.xml><?xml version="1.0" encoding="utf-8"?>
<a:theme xmlns:a="http://schemas.openxmlformats.org/drawingml/2006/main" name="ESS BIZTOOLS_TEMPLATE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262699"/>
      </a:hlink>
      <a:folHlink>
        <a:srgbClr val="8484E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 BIZTOOLS_TEMPLATE</Template>
  <TotalTime>1726</TotalTime>
  <Words>1844</Words>
  <Application>Microsoft Office PowerPoint</Application>
  <PresentationFormat>On-screen Show (16:9)</PresentationFormat>
  <Paragraphs>304</Paragraphs>
  <Slides>46</Slides>
  <Notes>39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0" baseType="lpstr">
      <vt:lpstr>Arial</vt:lpstr>
      <vt:lpstr>Arial Black</vt:lpstr>
      <vt:lpstr>Source Sans Pro Regular</vt:lpstr>
      <vt:lpstr>ESS BIZTOOLS_TEMPLATE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TBD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TBD</dc:creator>
  <dc:description>Team Training for Business Advisory Services</dc:description>
  <cp:lastModifiedBy>Evelyn Sorohan</cp:lastModifiedBy>
  <cp:revision>310</cp:revision>
  <cp:lastPrinted>2019-03-13T00:18:22Z</cp:lastPrinted>
  <dcterms:created xsi:type="dcterms:W3CDTF">2013-02-27T00:15:02Z</dcterms:created>
  <dcterms:modified xsi:type="dcterms:W3CDTF">2019-03-13T00:18:38Z</dcterms:modified>
</cp:coreProperties>
</file>