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655" r:id="rId2"/>
    <p:sldId id="766" r:id="rId3"/>
    <p:sldId id="749" r:id="rId4"/>
    <p:sldId id="783" r:id="rId5"/>
    <p:sldId id="805" r:id="rId6"/>
    <p:sldId id="806" r:id="rId7"/>
    <p:sldId id="807" r:id="rId8"/>
    <p:sldId id="808" r:id="rId9"/>
    <p:sldId id="809" r:id="rId10"/>
    <p:sldId id="784" r:id="rId11"/>
    <p:sldId id="810" r:id="rId12"/>
    <p:sldId id="785" r:id="rId13"/>
    <p:sldId id="786" r:id="rId14"/>
    <p:sldId id="787" r:id="rId15"/>
    <p:sldId id="788" r:id="rId16"/>
    <p:sldId id="789" r:id="rId17"/>
    <p:sldId id="790" r:id="rId18"/>
    <p:sldId id="811" r:id="rId19"/>
    <p:sldId id="812" r:id="rId20"/>
    <p:sldId id="813" r:id="rId21"/>
    <p:sldId id="814" r:id="rId22"/>
    <p:sldId id="815" r:id="rId23"/>
    <p:sldId id="791" r:id="rId24"/>
    <p:sldId id="792" r:id="rId25"/>
    <p:sldId id="723" r:id="rId26"/>
    <p:sldId id="698" r:id="rId27"/>
    <p:sldId id="804" r:id="rId28"/>
    <p:sldId id="764" r:id="rId29"/>
  </p:sldIdLst>
  <p:sldSz cx="9144000" cy="5143500" type="screen16x9"/>
  <p:notesSz cx="6858000" cy="99456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15905"/>
    <a:srgbClr val="FF9900"/>
    <a:srgbClr val="FF6600"/>
    <a:srgbClr val="FFCC99"/>
    <a:srgbClr val="FFFFCC"/>
    <a:srgbClr val="FFCC66"/>
    <a:srgbClr val="CCECFF"/>
    <a:srgbClr val="02224B"/>
    <a:srgbClr val="FFCC00"/>
    <a:srgbClr val="FE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90888" autoAdjust="0"/>
  </p:normalViewPr>
  <p:slideViewPr>
    <p:cSldViewPr>
      <p:cViewPr varScale="1">
        <p:scale>
          <a:sx n="127" d="100"/>
          <a:sy n="127" d="100"/>
        </p:scale>
        <p:origin x="228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1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/>
          <a:lstStyle>
            <a:lvl1pPr algn="r">
              <a:defRPr sz="1200"/>
            </a:lvl1pPr>
          </a:lstStyle>
          <a:p>
            <a:pPr>
              <a:defRPr/>
            </a:pPr>
            <a:fld id="{41484336-EF3E-4077-9865-60227939661C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48799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9448799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 anchor="b"/>
          <a:lstStyle>
            <a:lvl1pPr algn="r">
              <a:defRPr sz="1200"/>
            </a:lvl1pPr>
          </a:lstStyle>
          <a:p>
            <a:pPr>
              <a:defRPr/>
            </a:pPr>
            <a:fld id="{3EBCFDCB-68EC-4F5F-8583-A22F50BE7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1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2" y="4722818"/>
            <a:ext cx="5029200" cy="447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50387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7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B0C109-51C3-4A06-9945-EDAF71B4BAE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772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2923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9467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127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89891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0001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0133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168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81996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729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58338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7325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8585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3085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92033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86148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47263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85010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113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2537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846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5342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0589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9507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640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2656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030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4739878"/>
            <a:ext cx="7315200" cy="26193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4437-142D-4FC5-B8E9-7F46DE270E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5666130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F990-2F35-4824-9234-9540C36BC21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587204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2C9A-B289-4ED9-9617-ADF8FB45B7E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601259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051050" y="4822031"/>
            <a:ext cx="5949950" cy="234554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77200" y="4794647"/>
            <a:ext cx="3810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BBDD9-D469-4F8F-BF8C-92DD0D738F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982823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FA840-3AD2-4879-A3F4-9C5EE1525A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80400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2380-AE18-474E-9C40-9821F13E6B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848083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5219-AD4B-439E-8E24-8F4F315FC43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854303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5E07-FDBB-4831-9B54-4A4428048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4059421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E4076-3EC6-43F3-8095-71BC44870BD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092781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FC03E-2E58-4B62-A6DC-A0AB005EE6D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737649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8E89D-A95F-4234-86C3-44C446A3C9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23886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4686300"/>
            <a:ext cx="7315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 i="1"/>
            </a:lvl1pPr>
          </a:lstStyle>
          <a:p>
            <a:pPr>
              <a:defRPr/>
            </a:pPr>
            <a:r>
              <a:rPr lang="en-AU" dirty="0"/>
              <a:t>12 Steps to Successful SME Capital Raising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46863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i="1"/>
            </a:lvl1pPr>
          </a:lstStyle>
          <a:p>
            <a:pPr>
              <a:defRPr/>
            </a:pPr>
            <a:fld id="{197E2F40-92A8-4EB9-BEA4-1C694E475D9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1" r:id="rId1"/>
    <p:sldLayoutId id="2147484722" r:id="rId2"/>
    <p:sldLayoutId id="2147484723" r:id="rId3"/>
    <p:sldLayoutId id="2147484724" r:id="rId4"/>
    <p:sldLayoutId id="2147484725" r:id="rId5"/>
    <p:sldLayoutId id="2147484726" r:id="rId6"/>
    <p:sldLayoutId id="2147484727" r:id="rId7"/>
    <p:sldLayoutId id="2147484728" r:id="rId8"/>
    <p:sldLayoutId id="2147484729" r:id="rId9"/>
    <p:sldLayoutId id="2147484730" r:id="rId10"/>
    <p:sldLayoutId id="2147484731" r:id="rId11"/>
  </p:sldLayoutIdLst>
  <p:transition advClick="0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BAS5014%20-%20Making%20a%20CSF%20Offer.docx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Paper%20041-020%20-%20Due%20Diligence%20Checklist.doc" TargetMode="External"/><Relationship Id="rId5" Type="http://schemas.openxmlformats.org/officeDocument/2006/relationships/hyperlink" Target="BAS5121%20-%20CSF%20Offer%20Document%20Working%20Papers.docx" TargetMode="External"/><Relationship Id="rId4" Type="http://schemas.openxmlformats.org/officeDocument/2006/relationships/hyperlink" Target="BAS5015%20-%20Crowd-Sourced%20Funding%20Offer%20Documents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BAS5122%20-%20Register%20of%20Consents%20Received%20for%20CSF%20Offer%20Document%20and%20Associated%20Document.docx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BAS5161%20-%20Risk%20Summary.docx" TargetMode="External"/><Relationship Id="rId4" Type="http://schemas.openxmlformats.org/officeDocument/2006/relationships/hyperlink" Target="BAS5141%20-%20Responsiblity%20for%20the%20Preparation%20of%20Documents%20for%20CSF%20Offer%20Document%20-%20Offering%20Company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BAS5140%20-%20Defective%20CSF%20Offer%20Docu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BAS5150%20-%20Closing%20The%20CSF%20Offer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Paper%20003-056%20-%20Crowd%20Sourced%20Funding%20-%20Post%20Captial%20Raising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01-BASB030%20-%20PROCEDURE%20CONTROL%20FORM%20-%20Crowd-Sourced%20Funding%20Equity%20Raising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01-BASB030%20-%20PROCEDURE%20CONTROL%20FORM%20-%20Crowd-Sourced%20Funding%20Equity%20Raising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www.essbiztools.com.au/index.php?option=com_payplans&amp;view=plan&amp;task=login&amp;plan_id=12&amp;Itemid=71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ssbiztools.com.au/index.php?option=com_payplans&amp;view=plan&amp;task=login&amp;plan_id=3&amp;Itemid=718" TargetMode="External"/><Relationship Id="rId5" Type="http://schemas.openxmlformats.org/officeDocument/2006/relationships/hyperlink" Target="https://www.essbiztools.com.au/index.php?option=com_payplans&amp;view=plan&amp;task=login&amp;plan_id=36&amp;Itemid=703" TargetMode="External"/><Relationship Id="rId4" Type="http://schemas.openxmlformats.org/officeDocument/2006/relationships/hyperlink" Target="http://www.essbiztools.com.au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eter@essbzitools.com.au" TargetMode="Externa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BAS5027%20-%20Crowd%20Sourced%20Funding%20-%20Intermediaries%20Scorecard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BAS5004%20-%20CSF%20Eligibility%20Matrix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BAS5100%20-%20Corporate%20Information.docx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BAS5199%20-%20CSF%20Checklist%20of%20Matters%20to%20Discuss%20with%20Directors.docx" TargetMode="External"/><Relationship Id="rId4" Type="http://schemas.openxmlformats.org/officeDocument/2006/relationships/hyperlink" Target="BAS5110%20-%20Company%20Eligibility%20Questionnaire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BAS5115%20-%20Company%20Preparation%20Guide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hyperlink" Target="BAS5120%20-%20CSF%20Offer%20Document%20Overview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BAS5125%20-%20Retail%20Clients%20Overview.docx" TargetMode="External"/><Relationship Id="rId7" Type="http://schemas.openxmlformats.org/officeDocument/2006/relationships/hyperlink" Target="BAS5127%20-%20Check%20List%20of%20CSF%20Offer%20Document%20-%20%20Retail%20Client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BAS5126%20-%20Check%20List%20for%20Retail%20Clients%20(Investors)%20or%20Wholesale%20Clients.docx" TargetMode="External"/><Relationship Id="rId5" Type="http://schemas.openxmlformats.org/officeDocument/2006/relationships/hyperlink" Target="BAS5040%20-%20General%20Investor%20Protection.docx" TargetMode="External"/><Relationship Id="rId4" Type="http://schemas.openxmlformats.org/officeDocument/2006/relationships/hyperlink" Target="BAS5035%20-%20Crowd-Sourced%20Funding%20Investors.docx" TargetMode="Externa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BAS5135%20-%20Crowd-Sourced%20Funding%20Intermediaries.docx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BAS5030%20-%20Stages%20of%20a%20CSF%20Offer.docx" TargetMode="External"/><Relationship Id="rId5" Type="http://schemas.openxmlformats.org/officeDocument/2006/relationships/hyperlink" Target="BAS5026%20-%20CSF%20Intermediaries%20Appointed%20by%20ASIC.docx" TargetMode="External"/><Relationship Id="rId4" Type="http://schemas.openxmlformats.org/officeDocument/2006/relationships/hyperlink" Target="BAS5025%20-%20CSF%20Intermediary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BAS5128%20-%20Intermediary%20Check%20Lis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8" r="37564"/>
          <a:stretch/>
        </p:blipFill>
        <p:spPr bwMode="auto">
          <a:xfrm>
            <a:off x="5676" y="1563638"/>
            <a:ext cx="9144001" cy="322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486"/>
            <a:ext cx="292377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496" y="2003234"/>
            <a:ext cx="9144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“12 STEPS TO SUCCESSFUL SME</a:t>
            </a:r>
          </a:p>
          <a:p>
            <a:pPr algn="ctr"/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CAPITAL RAISING!”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" y="3396937"/>
            <a:ext cx="914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Presented by:</a:t>
            </a:r>
          </a:p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 Towers, Managing Director, ESS BIZTOOLS</a:t>
            </a:r>
          </a:p>
        </p:txBody>
      </p:sp>
    </p:spTree>
    <p:extLst>
      <p:ext uri="{BB962C8B-B14F-4D97-AF65-F5344CB8AC3E}">
        <p14:creationId xmlns:p14="http://schemas.microsoft.com/office/powerpoint/2010/main" val="3125004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15616" y="1995686"/>
            <a:ext cx="6961584" cy="2160240"/>
          </a:xfrm>
        </p:spPr>
        <p:txBody>
          <a:bodyPr/>
          <a:lstStyle/>
          <a:p>
            <a:r>
              <a:rPr lang="en-AU" sz="2800" dirty="0">
                <a:hlinkClick r:id="rId3" action="ppaction://hlinkfile"/>
              </a:rPr>
              <a:t>Making a CSF Offer</a:t>
            </a:r>
            <a:endParaRPr lang="en-AU" sz="2800" dirty="0"/>
          </a:p>
          <a:p>
            <a:r>
              <a:rPr lang="en-AU" sz="2800" dirty="0">
                <a:hlinkClick r:id="rId4" action="ppaction://hlinkfile"/>
              </a:rPr>
              <a:t>CSF Offer Document</a:t>
            </a:r>
            <a:endParaRPr lang="en-AU" sz="2800" dirty="0"/>
          </a:p>
          <a:p>
            <a:r>
              <a:rPr lang="en-AU" sz="2800" dirty="0">
                <a:hlinkClick r:id="rId5" action="ppaction://hlinkfile"/>
              </a:rPr>
              <a:t>CSF Offer Document Working Papers</a:t>
            </a:r>
            <a:endParaRPr lang="en-AU" sz="2800" dirty="0"/>
          </a:p>
          <a:p>
            <a:r>
              <a:rPr lang="en-AU" sz="2800" dirty="0">
                <a:hlinkClick r:id="rId6" action="ppaction://hlinkfile"/>
              </a:rPr>
              <a:t>Corporate Due Diligence Checklist</a:t>
            </a:r>
            <a:endParaRPr lang="en-AU" sz="2800" dirty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7 – Preparing the CSF Offer Document and Supporting Documentation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10039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4" y="1779662"/>
            <a:ext cx="6696744" cy="1800200"/>
          </a:xfrm>
        </p:spPr>
        <p:txBody>
          <a:bodyPr/>
          <a:lstStyle/>
          <a:p>
            <a:r>
              <a:rPr lang="en-AU" sz="2800" dirty="0" smtClean="0">
                <a:hlinkClick r:id="rId3" action="ppaction://hlinkfile"/>
              </a:rPr>
              <a:t>Register </a:t>
            </a:r>
            <a:r>
              <a:rPr lang="en-AU" sz="2800" dirty="0">
                <a:hlinkClick r:id="rId3" action="ppaction://hlinkfile"/>
              </a:rPr>
              <a:t>of Consents</a:t>
            </a:r>
            <a:endParaRPr lang="en-AU" sz="2800" dirty="0"/>
          </a:p>
          <a:p>
            <a:r>
              <a:rPr lang="en-AU" sz="2800" dirty="0">
                <a:hlinkClick r:id="rId4" action="ppaction://hlinkfile"/>
              </a:rPr>
              <a:t>Director’s Declaration re: Documents</a:t>
            </a:r>
            <a:endParaRPr lang="en-AU" sz="2800" dirty="0"/>
          </a:p>
          <a:p>
            <a:r>
              <a:rPr lang="en-AU" sz="2800" dirty="0">
                <a:hlinkClick r:id="rId5" action="ppaction://hlinkfile"/>
              </a:rPr>
              <a:t>Risk Summary</a:t>
            </a:r>
            <a:endParaRPr lang="en-AU" sz="2800" dirty="0"/>
          </a:p>
          <a:p>
            <a:endParaRPr lang="en-AU" sz="2800" dirty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7 – Preparing the CSF Offer Document and Supporting Documentation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403199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123728" y="2859782"/>
            <a:ext cx="4968552" cy="648072"/>
          </a:xfrm>
        </p:spPr>
        <p:txBody>
          <a:bodyPr/>
          <a:lstStyle/>
          <a:p>
            <a:r>
              <a:rPr lang="en-AU" sz="2800" dirty="0"/>
              <a:t>Forward to the Intermediary</a:t>
            </a:r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3600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8 – Forwarding the CSF Offer Document to the Intermediary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54778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331640" y="2427734"/>
            <a:ext cx="6480720" cy="5760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800" dirty="0"/>
              <a:t>Communication Facility commences</a:t>
            </a:r>
          </a:p>
          <a:p>
            <a:pPr marL="0" indent="0">
              <a:buNone/>
            </a:pPr>
            <a:endParaRPr lang="en-AU" sz="2800" dirty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9 – Go Live on the Intermediary’s Website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96078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75656" y="2427734"/>
            <a:ext cx="6120680" cy="720080"/>
          </a:xfrm>
        </p:spPr>
        <p:txBody>
          <a:bodyPr/>
          <a:lstStyle/>
          <a:p>
            <a:pPr eaLnBrk="1" hangingPunct="1"/>
            <a:r>
              <a:rPr lang="en-AU" altLang="en-US" sz="2800" dirty="0">
                <a:hlinkClick r:id="rId3" action="ppaction://hlinkfile"/>
              </a:rPr>
              <a:t>Defective CSF Offer Document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10 – What if the CSF Offer Document is found to be Defective?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263404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483768" y="2499742"/>
            <a:ext cx="4104456" cy="720080"/>
          </a:xfrm>
        </p:spPr>
        <p:txBody>
          <a:bodyPr/>
          <a:lstStyle/>
          <a:p>
            <a:pPr eaLnBrk="1" hangingPunct="1"/>
            <a:r>
              <a:rPr lang="en-AU" altLang="en-US" sz="2800" dirty="0">
                <a:hlinkClick r:id="rId3" action="ppaction://hlinkfile"/>
              </a:rPr>
              <a:t>Closing the CSF Offer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06710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11 – Closing the CSF Offer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45237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483768" y="2529880"/>
            <a:ext cx="4173674" cy="833958"/>
          </a:xfrm>
        </p:spPr>
        <p:txBody>
          <a:bodyPr/>
          <a:lstStyle/>
          <a:p>
            <a:pPr eaLnBrk="1" hangingPunct="1"/>
            <a:r>
              <a:rPr lang="en-AU" altLang="en-US" sz="2800" dirty="0">
                <a:hlinkClick r:id="rId3" action="ppaction://hlinkfile"/>
              </a:rPr>
              <a:t>Post Capital Raising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12 – Post Capital Raising Process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30115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27584" y="1550883"/>
            <a:ext cx="7488832" cy="3253115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AU" sz="3200" dirty="0"/>
              <a:t>Interested in assisting your clients and prospects on the </a:t>
            </a:r>
            <a:r>
              <a:rPr lang="en-AU" sz="3200" dirty="0" smtClean="0"/>
              <a:t>Crowd Sourced Funding Equity Raising </a:t>
            </a:r>
            <a:r>
              <a:rPr lang="en-AU" sz="3200" dirty="0"/>
              <a:t>Journey?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AU" sz="320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AU" sz="3200" dirty="0" smtClean="0"/>
              <a:t>If </a:t>
            </a:r>
            <a:r>
              <a:rPr lang="en-AU" sz="3200" dirty="0"/>
              <a:t>so, now is the time to start your journey</a:t>
            </a:r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25764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7993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467544" y="1635646"/>
            <a:ext cx="8352928" cy="2448272"/>
          </a:xfrm>
        </p:spPr>
        <p:txBody>
          <a:bodyPr/>
          <a:lstStyle/>
          <a:p>
            <a:pPr eaLnBrk="1" hangingPunct="1"/>
            <a:r>
              <a:rPr lang="en-AU" altLang="en-US" sz="2800" dirty="0"/>
              <a:t>Subscribe to ESS BIZTOOLS </a:t>
            </a:r>
            <a:r>
              <a:rPr lang="en-AU" altLang="en-US" sz="2800" dirty="0" smtClean="0"/>
              <a:t>Crowd Sourced Funding Equity Raising </a:t>
            </a:r>
            <a:r>
              <a:rPr lang="en-AU" altLang="en-US" sz="2800" dirty="0"/>
              <a:t>Product Package</a:t>
            </a:r>
          </a:p>
          <a:p>
            <a:pPr eaLnBrk="1" hangingPunct="1"/>
            <a:r>
              <a:rPr lang="en-AU" altLang="en-US" sz="2800" dirty="0"/>
              <a:t>Train Your Team </a:t>
            </a:r>
            <a:r>
              <a:rPr lang="en-AU" altLang="en-US" sz="2800" dirty="0">
                <a:solidFill>
                  <a:srgbClr val="FF0000"/>
                </a:solidFill>
              </a:rPr>
              <a:t>(Training material provided)</a:t>
            </a:r>
          </a:p>
          <a:p>
            <a:pPr eaLnBrk="1" hangingPunct="1"/>
            <a:r>
              <a:rPr lang="en-AU" altLang="en-US" sz="2800" dirty="0"/>
              <a:t>Identify clients who might be interested </a:t>
            </a:r>
            <a:r>
              <a:rPr lang="en-AU" altLang="en-US" sz="2800" dirty="0">
                <a:solidFill>
                  <a:srgbClr val="FF0000"/>
                </a:solidFill>
              </a:rPr>
              <a:t>(</a:t>
            </a:r>
            <a:r>
              <a:rPr lang="en-AU" altLang="en-US" sz="2800" dirty="0" smtClean="0">
                <a:solidFill>
                  <a:srgbClr val="FF0000"/>
                </a:solidFill>
              </a:rPr>
              <a:t>Crowd Sourced Funding </a:t>
            </a:r>
            <a:r>
              <a:rPr lang="en-AU" altLang="en-US" sz="2800" dirty="0">
                <a:solidFill>
                  <a:srgbClr val="FF0000"/>
                </a:solidFill>
              </a:rPr>
              <a:t>Eligibility Matrix Provided)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25764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668905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03648" y="1811674"/>
            <a:ext cx="6264696" cy="2272244"/>
          </a:xfrm>
        </p:spPr>
        <p:txBody>
          <a:bodyPr/>
          <a:lstStyle/>
          <a:p>
            <a:pPr eaLnBrk="1" hangingPunct="1"/>
            <a:r>
              <a:rPr lang="en-AU" altLang="en-US" sz="2800" dirty="0"/>
              <a:t>Market to your clients and prospects that your accounting firm is proactive and keen to be involved in this new market opportunity </a:t>
            </a:r>
            <a:r>
              <a:rPr lang="en-AU" altLang="en-US" sz="2800" dirty="0" smtClean="0">
                <a:solidFill>
                  <a:schemeClr val="tx2"/>
                </a:solidFill>
              </a:rPr>
              <a:t>(</a:t>
            </a:r>
            <a:r>
              <a:rPr lang="en-AU" altLang="en-US" sz="2800" dirty="0" smtClean="0">
                <a:solidFill>
                  <a:srgbClr val="FF0000"/>
                </a:solidFill>
                <a:hlinkClick r:id="rId3" action="ppaction://hlinkfile"/>
              </a:rPr>
              <a:t>Marketing </a:t>
            </a:r>
            <a:r>
              <a:rPr lang="en-AU" altLang="en-US" sz="2800" dirty="0">
                <a:solidFill>
                  <a:srgbClr val="FF0000"/>
                </a:solidFill>
                <a:hlinkClick r:id="rId3" action="ppaction://hlinkfile"/>
              </a:rPr>
              <a:t>material provided</a:t>
            </a:r>
            <a:r>
              <a:rPr lang="en-AU" altLang="en-US" sz="2800" dirty="0" smtClean="0">
                <a:solidFill>
                  <a:schemeClr val="tx2"/>
                </a:solidFill>
              </a:rPr>
              <a:t>)</a:t>
            </a:r>
            <a:endParaRPr lang="en-AU" altLang="en-US" sz="2800" dirty="0">
              <a:solidFill>
                <a:schemeClr val="tx2"/>
              </a:solidFill>
            </a:endParaRP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25764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152142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42805"/>
            <a:ext cx="4549097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619672" y="2067694"/>
            <a:ext cx="5832648" cy="1440159"/>
          </a:xfrm>
        </p:spPr>
        <p:txBody>
          <a:bodyPr/>
          <a:lstStyle/>
          <a:p>
            <a:pPr marL="500063" indent="-361950">
              <a:buFont typeface="Arial" panose="020B0604020202020204" pitchFamily="34" charset="0"/>
              <a:buChar char="•"/>
            </a:pPr>
            <a:r>
              <a:rPr lang="en-AU" dirty="0">
                <a:hlinkClick r:id="rId3" action="ppaction://hlinkfile"/>
              </a:rPr>
              <a:t>What is included in the ESS BIZTOOLS’ Crowd Sourced Funding Equity Raising Product Package?</a:t>
            </a:r>
            <a:endParaRPr lang="en-AU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36004" y="-1226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5516" y="-76267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Taking Your Clients on the  Crowd Sourced Funding Journey!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48829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03648" y="1811674"/>
            <a:ext cx="6264696" cy="2272244"/>
          </a:xfrm>
        </p:spPr>
        <p:txBody>
          <a:bodyPr/>
          <a:lstStyle/>
          <a:p>
            <a:pPr eaLnBrk="1" hangingPunct="1"/>
            <a:r>
              <a:rPr lang="en-AU" altLang="en-US" sz="2800" dirty="0"/>
              <a:t>Once you have subscribed reserve your time for a </a:t>
            </a:r>
            <a:r>
              <a:rPr lang="en-AU" altLang="en-US" sz="2800" dirty="0" smtClean="0"/>
              <a:t>one-on-one </a:t>
            </a:r>
            <a:r>
              <a:rPr lang="en-AU" altLang="en-US" sz="2800" dirty="0"/>
              <a:t>webinar on the implementation of </a:t>
            </a:r>
            <a:r>
              <a:rPr lang="en-AU" altLang="en-US" sz="2800" dirty="0" smtClean="0"/>
              <a:t>Crowd Sourced Funding Equity Raising </a:t>
            </a:r>
            <a:r>
              <a:rPr lang="en-AU" altLang="en-US" sz="2800" dirty="0">
                <a:solidFill>
                  <a:srgbClr val="FF0000"/>
                </a:solidFill>
              </a:rPr>
              <a:t>(Free for subscribers)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25764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450082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811674"/>
            <a:ext cx="7272808" cy="2560276"/>
          </a:xfrm>
        </p:spPr>
        <p:txBody>
          <a:bodyPr/>
          <a:lstStyle/>
          <a:p>
            <a:pPr eaLnBrk="1" hangingPunct="1"/>
            <a:r>
              <a:rPr lang="en-AU" altLang="en-US" sz="2800" dirty="0"/>
              <a:t>Conduct a seminar/webinar for clients/prospects who you have identified as potentially being interested</a:t>
            </a:r>
          </a:p>
          <a:p>
            <a:pPr eaLnBrk="1" hangingPunct="1"/>
            <a:r>
              <a:rPr lang="en-AU" altLang="en-US" sz="2800" dirty="0"/>
              <a:t>Organise a one-on-one meeting with clients/prosects after the webinar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25764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526335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62044" y="1847793"/>
            <a:ext cx="7272808" cy="2560276"/>
          </a:xfrm>
        </p:spPr>
        <p:txBody>
          <a:bodyPr/>
          <a:lstStyle/>
          <a:p>
            <a:pPr eaLnBrk="1" hangingPunct="1"/>
            <a:r>
              <a:rPr lang="en-AU" altLang="en-US" sz="2800" dirty="0"/>
              <a:t>Prepare proposal for interested clients/prospects</a:t>
            </a:r>
          </a:p>
          <a:p>
            <a:pPr eaLnBrk="1" hangingPunct="1"/>
            <a:r>
              <a:rPr lang="en-AU" altLang="en-US" sz="2800" dirty="0"/>
              <a:t>Discuss proposal with your client</a:t>
            </a:r>
          </a:p>
          <a:p>
            <a:pPr eaLnBrk="1" hangingPunct="1"/>
            <a:r>
              <a:rPr lang="en-AU" altLang="en-US" sz="2800" dirty="0"/>
              <a:t>Start work on your latest Business Advisory service for your clients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25764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960538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923678"/>
            <a:ext cx="7200800" cy="15121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800" dirty="0"/>
              <a:t>Subscribe to ESS BIZTOOLS Crowd Sourced Funding Equity Raising Product Package for $999 (including GST)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2800" dirty="0"/>
          </a:p>
          <a:p>
            <a:pPr marL="0" indent="0" algn="ctr">
              <a:buNone/>
            </a:pPr>
            <a:r>
              <a:rPr lang="en-AU" sz="2800" dirty="0"/>
              <a:t>OR</a:t>
            </a:r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To Get Started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28471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99592" y="1491630"/>
            <a:ext cx="7272808" cy="2942977"/>
          </a:xfrm>
        </p:spPr>
        <p:txBody>
          <a:bodyPr/>
          <a:lstStyle/>
          <a:p>
            <a:pPr eaLnBrk="1" hangingPunct="1"/>
            <a:r>
              <a:rPr lang="en-AU" altLang="en-US" sz="2800" dirty="0"/>
              <a:t>ESS BIZTOOLS’ Gold Package (which includes the Crowd Sourced Funding Equity Raising Package)</a:t>
            </a:r>
          </a:p>
          <a:p>
            <a:pPr lvl="1" eaLnBrk="1" hangingPunct="1"/>
            <a:r>
              <a:rPr lang="en-AU" altLang="en-US" sz="2400" dirty="0"/>
              <a:t>Monthly Subscription:  $261.80 (inclusive of GST) per month ($3,141.60 per annum); or</a:t>
            </a:r>
          </a:p>
          <a:p>
            <a:pPr lvl="1" eaLnBrk="1" hangingPunct="1"/>
            <a:r>
              <a:rPr lang="en-AU" altLang="en-US" sz="2400" dirty="0"/>
              <a:t>Discounted Up Front Payment - $2,970 (inclusive of GST)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To Get Started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74798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88768" y="4794647"/>
            <a:ext cx="3888432" cy="2412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dirty="0"/>
              <a:t>12 Steps to Successful SME Capital Raising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36512" y="-35839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90376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Subscribing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964DECE-7291-4A91-A5D9-EA4F2875B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EC3F08C8-3325-4BA3-8950-97F7F3844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851670"/>
            <a:ext cx="7992888" cy="223224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To subscribe please go to </a:t>
            </a:r>
            <a:r>
              <a:rPr lang="en-AU" u="sng" dirty="0">
                <a:hlinkClick r:id="rId4"/>
              </a:rPr>
              <a:t>www.essbiztools.com.au</a:t>
            </a:r>
            <a:r>
              <a:rPr lang="en-AU" dirty="0"/>
              <a:t> </a:t>
            </a:r>
            <a:r>
              <a:rPr lang="en-AU" dirty="0" smtClean="0"/>
              <a:t>to: 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hlinkClick r:id="rId5"/>
              </a:rPr>
              <a:t>Crowd Sourced Funding Equity </a:t>
            </a:r>
            <a:r>
              <a:rPr lang="en-AU" dirty="0" smtClean="0">
                <a:hlinkClick r:id="rId5"/>
              </a:rPr>
              <a:t>Raising</a:t>
            </a:r>
            <a:r>
              <a:rPr lang="en-AU" dirty="0" smtClean="0"/>
              <a:t>  </a:t>
            </a:r>
            <a:r>
              <a:rPr lang="en-AU" u="sng" dirty="0" smtClean="0"/>
              <a:t>OR</a:t>
            </a:r>
            <a:endParaRPr lang="en-AU" u="sng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hlinkClick r:id="rId6"/>
              </a:rPr>
              <a:t>ESS BIZTOOLS’ Gold Package </a:t>
            </a:r>
            <a:r>
              <a:rPr lang="en-AU" dirty="0"/>
              <a:t>up front discounted </a:t>
            </a:r>
            <a:r>
              <a:rPr lang="en-AU" dirty="0" smtClean="0"/>
              <a:t>package  </a:t>
            </a:r>
            <a:r>
              <a:rPr lang="en-AU" u="sng" dirty="0" smtClean="0"/>
              <a:t>OR</a:t>
            </a:r>
            <a:endParaRPr lang="en-AU" u="sng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hlinkClick r:id="rId7"/>
              </a:rPr>
              <a:t>ESS BIZTOOLS’	Gold Package </a:t>
            </a:r>
            <a:r>
              <a:rPr lang="en-AU" dirty="0"/>
              <a:t>– monthly payments</a:t>
            </a:r>
            <a:endParaRPr lang="en-AU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endParaRPr lang="en-AU" dirty="0"/>
          </a:p>
          <a:p>
            <a:endParaRPr lang="en-AU" dirty="0"/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0385673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dirty="0"/>
              <a:t>12 Steps to Successful SME Capital Raising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2624594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Do you have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328129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dirty="0"/>
              <a:t>12 Steps to Successful SME Capital Raising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1687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2154218"/>
            <a:ext cx="4608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You could: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AU" dirty="0" smtClean="0"/>
              <a:t>send </a:t>
            </a:r>
            <a:r>
              <a:rPr lang="en-AU" dirty="0"/>
              <a:t>me an email: </a:t>
            </a:r>
            <a:r>
              <a:rPr lang="en-AU" dirty="0">
                <a:hlinkClick r:id="rId5"/>
              </a:rPr>
              <a:t>peter@essbzitools.com.au</a:t>
            </a:r>
            <a:endParaRPr lang="en-AU" dirty="0"/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AU" dirty="0"/>
              <a:t>telephone: 1800 232 088 </a:t>
            </a:r>
          </a:p>
        </p:txBody>
      </p:sp>
    </p:spTree>
    <p:extLst>
      <p:ext uri="{BB962C8B-B14F-4D97-AF65-F5344CB8AC3E}">
        <p14:creationId xmlns:p14="http://schemas.microsoft.com/office/powerpoint/2010/main" val="202689436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dirty="0"/>
              <a:t>12 Steps to Successful SME Capital Raising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Thank You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355726"/>
            <a:ext cx="6768752" cy="648072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>
                <a:latin typeface="Source Sans Pro Regular"/>
                <a:cs typeface="Source Sans Pro Regular"/>
              </a:rPr>
              <a:t>Thank you for participating in this webinar</a:t>
            </a:r>
          </a:p>
          <a:p>
            <a:pPr marL="0" indent="0">
              <a:buNone/>
            </a:pPr>
            <a:endParaRPr lang="en-US" sz="2800" i="1" dirty="0">
              <a:latin typeface="Source Sans Pro Regular"/>
              <a:cs typeface="Source Sans Pro Regular"/>
            </a:endParaRPr>
          </a:p>
          <a:p>
            <a:endParaRPr lang="en-US" sz="2800" i="1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0911242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239599" y="2211711"/>
            <a:ext cx="4708665" cy="1224136"/>
          </a:xfrm>
        </p:spPr>
        <p:txBody>
          <a:bodyPr/>
          <a:lstStyle/>
          <a:p>
            <a:r>
              <a:rPr lang="en-AU" sz="2800" dirty="0">
                <a:hlinkClick r:id="rId3" action="ppaction://hlinkfile"/>
              </a:rPr>
              <a:t>Crowd Sourced Funding Equity Raising Scorecard</a:t>
            </a:r>
            <a:r>
              <a:rPr lang="en-AU" sz="2800" dirty="0"/>
              <a:t> 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Current Position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105607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267744" y="2499741"/>
            <a:ext cx="4608512" cy="1008113"/>
          </a:xfrm>
        </p:spPr>
        <p:txBody>
          <a:bodyPr/>
          <a:lstStyle/>
          <a:p>
            <a:r>
              <a:rPr lang="en-AU" sz="2800" dirty="0">
                <a:hlinkClick r:id="rId3" action="ppaction://hlinkfile"/>
              </a:rPr>
              <a:t>Crowd Sourced Funding Eligibility Matrix</a:t>
            </a:r>
            <a:endParaRPr lang="en-AU" sz="2800" dirty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1 – Is Your Client Potentially 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Eligible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to be CSF Company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019294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03648" y="1923678"/>
            <a:ext cx="6336704" cy="1800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AU" altLang="en-US" sz="2800" dirty="0">
                <a:hlinkClick r:id="rId3" action="ppaction://hlinkfile"/>
              </a:rPr>
              <a:t>Corporate Information Form</a:t>
            </a:r>
            <a:endParaRPr lang="en-AU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AU" altLang="en-US" sz="2800" dirty="0">
                <a:hlinkClick r:id="rId4" action="ppaction://hlinkfile"/>
              </a:rPr>
              <a:t>Company Eligibility Questionnaire</a:t>
            </a:r>
            <a:endParaRPr lang="en-AU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AU" altLang="en-US" sz="2800" dirty="0">
                <a:hlinkClick r:id="rId5" action="ppaction://hlinkfile"/>
              </a:rPr>
              <a:t>Matters to Discuss with Directors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2 – Is Your Client Interested in Raising Capital?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9556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619672" y="1779662"/>
            <a:ext cx="5904656" cy="1656184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AU" altLang="en-US" sz="2800" dirty="0">
                <a:hlinkClick r:id="rId3" action="ppaction://hlinkfile"/>
              </a:rPr>
              <a:t>Company Preparation Guide</a:t>
            </a:r>
            <a:endParaRPr lang="en-AU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AU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AU" altLang="en-US" sz="2800" dirty="0">
                <a:hlinkClick r:id="rId4" action="ppaction://hlinkfile"/>
              </a:rPr>
              <a:t>CSF Offer Document - Overview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3 – Is Your Client Ready To Proceed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28663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03648" y="1779662"/>
            <a:ext cx="6408712" cy="2664296"/>
          </a:xfrm>
        </p:spPr>
        <p:txBody>
          <a:bodyPr/>
          <a:lstStyle/>
          <a:p>
            <a:pPr eaLnBrk="1" hangingPunct="1"/>
            <a:r>
              <a:rPr lang="en-AU" altLang="en-US" sz="2800" dirty="0">
                <a:hlinkClick r:id="rId3" action="ppaction://hlinkfile"/>
              </a:rPr>
              <a:t>Retail Clients Overview</a:t>
            </a:r>
            <a:endParaRPr lang="en-AU" altLang="en-US" sz="2800" dirty="0"/>
          </a:p>
          <a:p>
            <a:pPr eaLnBrk="1" hangingPunct="1"/>
            <a:r>
              <a:rPr lang="en-AU" altLang="en-US" sz="2800" dirty="0">
                <a:hlinkClick r:id="rId4" action="ppaction://hlinkfile"/>
              </a:rPr>
              <a:t>Crowd Sourced Funding Investor</a:t>
            </a:r>
            <a:endParaRPr lang="en-AU" altLang="en-US" sz="2800" dirty="0"/>
          </a:p>
          <a:p>
            <a:pPr eaLnBrk="1" hangingPunct="1"/>
            <a:r>
              <a:rPr lang="en-AU" altLang="en-US" sz="2800" dirty="0">
                <a:hlinkClick r:id="rId5" action="ppaction://hlinkfile"/>
              </a:rPr>
              <a:t>General Investor Protection</a:t>
            </a:r>
            <a:endParaRPr lang="en-AU" altLang="en-US" sz="2800" dirty="0"/>
          </a:p>
          <a:p>
            <a:pPr eaLnBrk="1" hangingPunct="1"/>
            <a:r>
              <a:rPr lang="en-AU" altLang="en-US" sz="2800" dirty="0">
                <a:hlinkClick r:id="rId6" action="ppaction://hlinkfile"/>
              </a:rPr>
              <a:t>Checklist for Retail Clients</a:t>
            </a:r>
            <a:endParaRPr lang="en-AU" altLang="en-US" sz="2800" dirty="0"/>
          </a:p>
          <a:p>
            <a:pPr eaLnBrk="1" hangingPunct="1"/>
            <a:r>
              <a:rPr lang="en-AU" altLang="en-US" sz="2800" dirty="0">
                <a:hlinkClick r:id="rId7" action="ppaction://hlinkfile"/>
              </a:rPr>
              <a:t>CSF Offer Document – Retail Clients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4 – Understanding the investor Categories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374665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15616" y="1707654"/>
            <a:ext cx="6912768" cy="2232248"/>
          </a:xfrm>
        </p:spPr>
        <p:txBody>
          <a:bodyPr/>
          <a:lstStyle/>
          <a:p>
            <a:r>
              <a:rPr lang="en-AU" sz="2800" dirty="0">
                <a:hlinkClick r:id="rId3" action="ppaction://hlinkfile"/>
              </a:rPr>
              <a:t>Intermediary’s Role</a:t>
            </a:r>
            <a:endParaRPr lang="en-AU" sz="2800" dirty="0"/>
          </a:p>
          <a:p>
            <a:r>
              <a:rPr lang="en-AU" sz="2800" dirty="0">
                <a:hlinkClick r:id="rId4" action="ppaction://hlinkfile"/>
              </a:rPr>
              <a:t>CSF Intermediary</a:t>
            </a:r>
            <a:endParaRPr lang="en-AU" sz="2800" dirty="0"/>
          </a:p>
          <a:p>
            <a:r>
              <a:rPr lang="en-AU" sz="2800" dirty="0">
                <a:hlinkClick r:id="rId5" action="ppaction://hlinkfile"/>
              </a:rPr>
              <a:t>CSF Intermediaries Appointed by ASIC</a:t>
            </a:r>
            <a:endParaRPr lang="en-AU" sz="2800" dirty="0"/>
          </a:p>
          <a:p>
            <a:r>
              <a:rPr lang="en-AU" sz="2800" dirty="0">
                <a:hlinkClick r:id="rId6" action="ppaction://hlinkfile"/>
              </a:rPr>
              <a:t>Stages of a CSF Offer</a:t>
            </a:r>
            <a:endParaRPr lang="en-AU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5 – The Role of the Intermediary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47522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/>
              <a:t>12 Steps to Successful SME Capital Raising</a:t>
            </a:r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411760" y="2571750"/>
            <a:ext cx="4320480" cy="720080"/>
          </a:xfrm>
        </p:spPr>
        <p:txBody>
          <a:bodyPr/>
          <a:lstStyle/>
          <a:p>
            <a:r>
              <a:rPr lang="en-AU" sz="2800" dirty="0">
                <a:hlinkClick r:id="rId3" action="ppaction://hlinkfile"/>
              </a:rPr>
              <a:t>Intermediary Checklist</a:t>
            </a:r>
            <a:endParaRPr lang="en-AU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87524" y="186183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Step 6 – Make Contact with the Intermediaries and Assist Your Client to Select an Intermediary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86525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theme/theme1.xml><?xml version="1.0" encoding="utf-8"?>
<a:theme xmlns:a="http://schemas.openxmlformats.org/drawingml/2006/main" name="ESS BIZTOOLS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8484E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BIZTOOLS_TEMPLATE</Template>
  <TotalTime>2173</TotalTime>
  <Words>841</Words>
  <Application>Microsoft Office PowerPoint</Application>
  <PresentationFormat>On-screen Show (16:9)</PresentationFormat>
  <Paragraphs>177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Arial Black</vt:lpstr>
      <vt:lpstr>Source Sans Pro Regular</vt:lpstr>
      <vt:lpstr>Wingdings</vt:lpstr>
      <vt:lpstr>ESS BIZTOOLS_TEMPLATE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TBD</dc:creator>
  <dc:description>Team Training for Business Advisory Services</dc:description>
  <cp:lastModifiedBy>Jenny Nye</cp:lastModifiedBy>
  <cp:revision>355</cp:revision>
  <cp:lastPrinted>2019-03-11T06:21:15Z</cp:lastPrinted>
  <dcterms:created xsi:type="dcterms:W3CDTF">2013-02-27T00:15:02Z</dcterms:created>
  <dcterms:modified xsi:type="dcterms:W3CDTF">2019-03-11T23:51:36Z</dcterms:modified>
</cp:coreProperties>
</file>