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655" r:id="rId2"/>
    <p:sldId id="766" r:id="rId3"/>
    <p:sldId id="749" r:id="rId4"/>
    <p:sldId id="783" r:id="rId5"/>
    <p:sldId id="805" r:id="rId6"/>
    <p:sldId id="806" r:id="rId7"/>
    <p:sldId id="807" r:id="rId8"/>
    <p:sldId id="808" r:id="rId9"/>
    <p:sldId id="809" r:id="rId10"/>
    <p:sldId id="784" r:id="rId11"/>
    <p:sldId id="785" r:id="rId12"/>
    <p:sldId id="786" r:id="rId13"/>
    <p:sldId id="787" r:id="rId14"/>
    <p:sldId id="788" r:id="rId15"/>
    <p:sldId id="789" r:id="rId16"/>
    <p:sldId id="790" r:id="rId17"/>
    <p:sldId id="791" r:id="rId18"/>
    <p:sldId id="792" r:id="rId19"/>
    <p:sldId id="793" r:id="rId20"/>
    <p:sldId id="794" r:id="rId21"/>
    <p:sldId id="795" r:id="rId22"/>
    <p:sldId id="796" r:id="rId23"/>
    <p:sldId id="797" r:id="rId24"/>
    <p:sldId id="798" r:id="rId25"/>
    <p:sldId id="799" r:id="rId26"/>
    <p:sldId id="800" r:id="rId27"/>
    <p:sldId id="750" r:id="rId28"/>
    <p:sldId id="801" r:id="rId29"/>
    <p:sldId id="745" r:id="rId30"/>
    <p:sldId id="802" r:id="rId31"/>
    <p:sldId id="724" r:id="rId32"/>
    <p:sldId id="746" r:id="rId33"/>
    <p:sldId id="747" r:id="rId34"/>
    <p:sldId id="803" r:id="rId35"/>
    <p:sldId id="723" r:id="rId36"/>
    <p:sldId id="698" r:id="rId37"/>
    <p:sldId id="804" r:id="rId38"/>
    <p:sldId id="756" r:id="rId39"/>
    <p:sldId id="757" r:id="rId40"/>
    <p:sldId id="758" r:id="rId41"/>
    <p:sldId id="759" r:id="rId42"/>
    <p:sldId id="760" r:id="rId43"/>
    <p:sldId id="761" r:id="rId44"/>
    <p:sldId id="762" r:id="rId45"/>
    <p:sldId id="764" r:id="rId46"/>
    <p:sldId id="748" r:id="rId47"/>
  </p:sldIdLst>
  <p:sldSz cx="9144000" cy="5143500" type="screen16x9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15905"/>
    <a:srgbClr val="FF9900"/>
    <a:srgbClr val="FF6600"/>
    <a:srgbClr val="FFCC99"/>
    <a:srgbClr val="FFFFCC"/>
    <a:srgbClr val="FFCC66"/>
    <a:srgbClr val="CCECFF"/>
    <a:srgbClr val="02224B"/>
    <a:srgbClr val="FFCC00"/>
    <a:srgbClr val="FE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0888" autoAdjust="0"/>
  </p:normalViewPr>
  <p:slideViewPr>
    <p:cSldViewPr>
      <p:cViewPr varScale="1">
        <p:scale>
          <a:sx n="135" d="100"/>
          <a:sy n="135" d="100"/>
        </p:scale>
        <p:origin x="648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/>
          <a:lstStyle>
            <a:lvl1pPr algn="r">
              <a:defRPr sz="1200"/>
            </a:lvl1pPr>
          </a:lstStyle>
          <a:p>
            <a:pPr>
              <a:defRPr/>
            </a:pPr>
            <a:fld id="{41484336-EF3E-4077-9865-60227939661C}" type="datetimeFigureOut">
              <a:rPr lang="en-US"/>
              <a:pPr>
                <a:defRPr/>
              </a:pPr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9448799"/>
            <a:ext cx="2971800" cy="495301"/>
          </a:xfrm>
          <a:prstGeom prst="rect">
            <a:avLst/>
          </a:prstGeom>
        </p:spPr>
        <p:txBody>
          <a:bodyPr vert="horz" lIns="91079" tIns="45541" rIns="91079" bIns="45541" rtlCol="0" anchor="b"/>
          <a:lstStyle>
            <a:lvl1pPr algn="r">
              <a:defRPr sz="1200"/>
            </a:lvl1pPr>
          </a:lstStyle>
          <a:p>
            <a:pPr>
              <a:defRPr/>
            </a:pPr>
            <a:fld id="{3EBCFDCB-68EC-4F5F-8583-A22F50BE7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1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2" y="4722818"/>
            <a:ext cx="5029200" cy="447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7"/>
            <a:ext cx="297180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9" tIns="45541" rIns="91079" bIns="455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B0C109-51C3-4A06-9945-EDAF71B4BA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2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292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127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8989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0001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0133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168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8199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86148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47263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3481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626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585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14777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98162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8649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24715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74068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9206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58428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69946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8501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1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846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94009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96377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79765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99905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09230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68200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6895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25371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46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0097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5342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0589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9507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64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265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0C109-51C3-4A06-9945-EDAF71B4BAE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030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4739878"/>
            <a:ext cx="7315200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4437-142D-4FC5-B8E9-7F46DE270E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613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F990-2F35-4824-9234-9540C36BC21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587204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2C9A-B289-4ED9-9617-ADF8FB45B7E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601259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051050" y="4822031"/>
            <a:ext cx="5949950" cy="23455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4794647"/>
            <a:ext cx="381000" cy="2619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BBDD9-D469-4F8F-BF8C-92DD0D738F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82823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A840-3AD2-4879-A3F4-9C5EE1525A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80400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2380-AE18-474E-9C40-9821F13E6B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848083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5219-AD4B-439E-8E24-8F4F315FC43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85430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E07-FDBB-4831-9B54-4A4428048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405942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4076-3EC6-43F3-8095-71BC44870BD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2781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03E-2E58-4B62-A6DC-A0AB005EE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737649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8E89D-A95F-4234-86C3-44C446A3C94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3886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686300"/>
            <a:ext cx="7315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 i="1"/>
            </a:lvl1pPr>
          </a:lstStyle>
          <a:p>
            <a:pPr>
              <a:defRPr/>
            </a:pPr>
            <a:r>
              <a:rPr lang="en-AU" smtClean="0"/>
              <a:t>7 Facts About Crowd Sourced Funding Equity Raising</a:t>
            </a: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46863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i="1"/>
            </a:lvl1pPr>
          </a:lstStyle>
          <a:p>
            <a:pPr>
              <a:defRPr/>
            </a:pPr>
            <a:fld id="{197E2F40-92A8-4EB9-BEA4-1C694E475D9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ransition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cK1SvoSsz8&amp;t=15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4O_BJWYNm_M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sbiztools.com.au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ssmallbusiness.com.au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essbizgrants.com.au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sbiztools.com.au/" TargetMode="External"/><Relationship Id="rId5" Type="http://schemas.openxmlformats.org/officeDocument/2006/relationships/hyperlink" Target="mailto:peter@essbiztools.com.au" TargetMode="Externa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r="37564"/>
          <a:stretch/>
        </p:blipFill>
        <p:spPr bwMode="auto">
          <a:xfrm>
            <a:off x="5676" y="1563638"/>
            <a:ext cx="9144001" cy="32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5486"/>
            <a:ext cx="292377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96" y="2003234"/>
            <a:ext cx="9144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“7 FACTS ABOUT CROWD SOURCED  FUNDING EQUITY RAISING!”</a:t>
            </a:r>
            <a:endParaRPr lang="en-AU" sz="28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" y="3396937"/>
            <a:ext cx="914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Presented by:</a:t>
            </a:r>
          </a:p>
          <a:p>
            <a:pPr algn="ctr"/>
            <a:r>
              <a:rPr lang="en-AU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 Towers, Managing Director, ESS BIZTOOLS</a:t>
            </a:r>
          </a:p>
        </p:txBody>
      </p:sp>
    </p:spTree>
    <p:extLst>
      <p:ext uri="{BB962C8B-B14F-4D97-AF65-F5344CB8AC3E}">
        <p14:creationId xmlns:p14="http://schemas.microsoft.com/office/powerpoint/2010/main" val="31250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15616" y="1347614"/>
            <a:ext cx="6961584" cy="3260963"/>
          </a:xfrm>
        </p:spPr>
        <p:txBody>
          <a:bodyPr/>
          <a:lstStyle/>
          <a:p>
            <a:r>
              <a:rPr lang="en-AU" sz="2800" dirty="0" smtClean="0"/>
              <a:t>Win for accountants</a:t>
            </a:r>
          </a:p>
          <a:p>
            <a:pPr lvl="1"/>
            <a:r>
              <a:rPr lang="en-AU" sz="2400" dirty="0" smtClean="0"/>
              <a:t>Diversify and generate new revenues</a:t>
            </a:r>
          </a:p>
          <a:p>
            <a:r>
              <a:rPr lang="en-AU" sz="2800" dirty="0" smtClean="0"/>
              <a:t>Win for </a:t>
            </a:r>
            <a:r>
              <a:rPr lang="en-AU" sz="2800" dirty="0"/>
              <a:t>a</a:t>
            </a:r>
            <a:r>
              <a:rPr lang="en-AU" sz="2800" dirty="0" smtClean="0"/>
              <a:t>ccounting team</a:t>
            </a:r>
          </a:p>
          <a:p>
            <a:pPr lvl="1"/>
            <a:r>
              <a:rPr lang="en-AU" sz="2400" dirty="0" smtClean="0"/>
              <a:t>Involved in new, varied interesting work</a:t>
            </a:r>
          </a:p>
          <a:p>
            <a:r>
              <a:rPr lang="en-AU" sz="2800" dirty="0" smtClean="0"/>
              <a:t>Win for some clients</a:t>
            </a:r>
          </a:p>
          <a:p>
            <a:pPr lvl="1"/>
            <a:r>
              <a:rPr lang="en-AU" sz="2400" dirty="0" smtClean="0"/>
              <a:t>Reorganise their business finances/take advantage of new market opportunities</a:t>
            </a:r>
          </a:p>
          <a:p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– a Win/Win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10039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491630"/>
            <a:ext cx="6768752" cy="2808312"/>
          </a:xfrm>
        </p:spPr>
        <p:txBody>
          <a:bodyPr/>
          <a:lstStyle/>
          <a:p>
            <a:r>
              <a:rPr lang="en-AU" sz="2800" dirty="0" smtClean="0"/>
              <a:t>Crowd Sourced Funding Equity Raising represents the:</a:t>
            </a:r>
          </a:p>
          <a:p>
            <a:pPr lvl="1"/>
            <a:r>
              <a:rPr lang="en-AU" sz="2400" dirty="0" smtClean="0"/>
              <a:t>Biggest improvement in business financing</a:t>
            </a:r>
          </a:p>
          <a:p>
            <a:pPr lvl="1"/>
            <a:r>
              <a:rPr lang="en-AU" sz="2400" dirty="0" smtClean="0"/>
              <a:t>For small and medium sized businesses for the last 35 years</a:t>
            </a:r>
          </a:p>
          <a:p>
            <a:pPr lvl="1"/>
            <a:r>
              <a:rPr lang="en-AU" sz="2400" dirty="0" smtClean="0"/>
              <a:t>Since s708 introduced</a:t>
            </a:r>
          </a:p>
          <a:p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2" y="28222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35 Year Event!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54778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691680" y="1635646"/>
            <a:ext cx="5760640" cy="2592288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1 – CSF already proven in</a:t>
            </a:r>
            <a:r>
              <a:rPr lang="en-AU" sz="2800" dirty="0" smtClean="0"/>
              <a:t>:</a:t>
            </a:r>
          </a:p>
          <a:p>
            <a:r>
              <a:rPr lang="en-AU" sz="2800" dirty="0" smtClean="0"/>
              <a:t>United Kingdom</a:t>
            </a:r>
          </a:p>
          <a:p>
            <a:r>
              <a:rPr lang="en-AU" sz="2800" dirty="0" smtClean="0"/>
              <a:t>United States of America</a:t>
            </a:r>
          </a:p>
          <a:p>
            <a:r>
              <a:rPr lang="en-AU" sz="2800" dirty="0" smtClean="0"/>
              <a:t>Canada</a:t>
            </a:r>
          </a:p>
          <a:p>
            <a:r>
              <a:rPr lang="en-AU" sz="2800" dirty="0" smtClean="0"/>
              <a:t>New Zealand</a:t>
            </a:r>
          </a:p>
          <a:p>
            <a:pPr marL="0" indent="0">
              <a:buNone/>
            </a:pPr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607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467544" y="1635646"/>
            <a:ext cx="8134672" cy="2736304"/>
          </a:xfrm>
        </p:spPr>
        <p:txBody>
          <a:bodyPr/>
          <a:lstStyle/>
          <a:p>
            <a:pPr marL="0" indent="0">
              <a:buNone/>
            </a:pPr>
            <a:r>
              <a:rPr lang="en-AU" sz="2600" b="1" dirty="0" smtClean="0"/>
              <a:t>Fact 2 – Available to Small Proprietary Companies </a:t>
            </a:r>
          </a:p>
          <a:p>
            <a:r>
              <a:rPr lang="en-AU" dirty="0" smtClean="0"/>
              <a:t>Group turnover under $25M per annum</a:t>
            </a:r>
          </a:p>
          <a:p>
            <a:r>
              <a:rPr lang="en-AU" dirty="0" smtClean="0"/>
              <a:t>Group gross assets under $25M</a:t>
            </a:r>
          </a:p>
          <a:p>
            <a:r>
              <a:rPr lang="en-AU" dirty="0" smtClean="0"/>
              <a:t>No member company listed on a Stock Exchange</a:t>
            </a:r>
          </a:p>
          <a:p>
            <a:r>
              <a:rPr lang="en-AU" dirty="0" smtClean="0"/>
              <a:t>No member on a Financial Market</a:t>
            </a:r>
          </a:p>
          <a:p>
            <a:r>
              <a:rPr lang="en-AU" dirty="0" smtClean="0"/>
              <a:t>Money raised not being used for a credit facility </a:t>
            </a:r>
          </a:p>
          <a:p>
            <a:pPr marL="0" indent="0">
              <a:buNone/>
            </a:pPr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263404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83568" y="1635646"/>
            <a:ext cx="7848872" cy="2592288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3 – Substantial Work Opportunities for Accountants/Business Advisors </a:t>
            </a:r>
          </a:p>
          <a:p>
            <a:r>
              <a:rPr lang="en-AU" dirty="0" smtClean="0"/>
              <a:t>Briefing clients on CSFER including the role, responsibilities and powers of Intermediaries</a:t>
            </a:r>
          </a:p>
          <a:p>
            <a:r>
              <a:rPr lang="en-AU" dirty="0" smtClean="0"/>
              <a:t>Assisting clients negotiate with Intermediaries</a:t>
            </a:r>
          </a:p>
          <a:p>
            <a:r>
              <a:rPr lang="en-AU" dirty="0" smtClean="0"/>
              <a:t>Assisting client to appoint an Intermediary</a:t>
            </a:r>
          </a:p>
          <a:p>
            <a:pPr marL="0" indent="0">
              <a:buNone/>
            </a:pPr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45237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326318" y="1521768"/>
            <a:ext cx="8544260" cy="3138213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3 – (cont’d…) </a:t>
            </a:r>
          </a:p>
          <a:p>
            <a:r>
              <a:rPr lang="en-AU" dirty="0" smtClean="0"/>
              <a:t>Business Plan or a list of Key Information relating to the business: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*</a:t>
            </a:r>
            <a:r>
              <a:rPr lang="en-AU" sz="2000" dirty="0" smtClean="0"/>
              <a:t>Industry	                                       *Products/Services</a:t>
            </a:r>
          </a:p>
          <a:p>
            <a:pPr marL="0" indent="0">
              <a:buNone/>
            </a:pPr>
            <a:r>
              <a:rPr lang="en-AU" sz="2000" dirty="0"/>
              <a:t> </a:t>
            </a:r>
            <a:r>
              <a:rPr lang="en-AU" sz="2000" dirty="0" smtClean="0"/>
              <a:t>     *Customers                                        *Team</a:t>
            </a:r>
            <a:endParaRPr lang="en-AU" sz="2000" dirty="0"/>
          </a:p>
          <a:p>
            <a:pPr marL="457200" lvl="1" indent="0">
              <a:buNone/>
            </a:pPr>
            <a:r>
              <a:rPr lang="en-AU" dirty="0" smtClean="0"/>
              <a:t>*Directors                                           *Location          </a:t>
            </a:r>
          </a:p>
          <a:p>
            <a:pPr marL="457200" lvl="1" indent="0">
              <a:buNone/>
            </a:pPr>
            <a:r>
              <a:rPr lang="en-AU" sz="2000" dirty="0" smtClean="0"/>
              <a:t>*Website	                                       *Intellectual Property   </a:t>
            </a:r>
          </a:p>
          <a:p>
            <a:pPr marL="457200" lvl="1" indent="0">
              <a:buNone/>
            </a:pPr>
            <a:r>
              <a:rPr lang="en-AU" sz="2000" dirty="0" smtClean="0"/>
              <a:t>*Unique </a:t>
            </a:r>
            <a:r>
              <a:rPr lang="en-AU" sz="2000" dirty="0"/>
              <a:t>Competitive Advantage </a:t>
            </a:r>
            <a:r>
              <a:rPr lang="en-AU" sz="2000" dirty="0" smtClean="0"/>
              <a:t>      *Current financial position	</a:t>
            </a:r>
          </a:p>
          <a:p>
            <a:pPr marL="715962" lvl="2" indent="0">
              <a:buNone/>
            </a:pPr>
            <a:endParaRPr lang="en-AU" sz="20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30115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635646"/>
            <a:ext cx="6624736" cy="2520280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3 – (cont’d…)</a:t>
            </a:r>
          </a:p>
          <a:p>
            <a:r>
              <a:rPr lang="en-AU" dirty="0" smtClean="0"/>
              <a:t>Budgets and Cash Flow Forecasts</a:t>
            </a:r>
          </a:p>
          <a:p>
            <a:r>
              <a:rPr lang="en-AU" dirty="0" smtClean="0"/>
              <a:t>Determination of capital </a:t>
            </a:r>
            <a:r>
              <a:rPr lang="en-AU" sz="2800" dirty="0" smtClean="0"/>
              <a:t>raising strategy:</a:t>
            </a:r>
          </a:p>
          <a:p>
            <a:pPr lvl="1" indent="-427038">
              <a:buFont typeface="Wingdings" panose="05000000000000000000" pitchFamily="2" charset="2"/>
              <a:buChar char="Ø"/>
            </a:pPr>
            <a:r>
              <a:rPr lang="en-AU" dirty="0" smtClean="0"/>
              <a:t>Amount of capital to be raised</a:t>
            </a:r>
          </a:p>
          <a:p>
            <a:pPr lvl="1" indent="-427038">
              <a:buFont typeface="Wingdings" panose="05000000000000000000" pitchFamily="2" charset="2"/>
              <a:buChar char="Ø"/>
            </a:pPr>
            <a:r>
              <a:rPr lang="en-AU" dirty="0" smtClean="0"/>
              <a:t>Shares to be issued</a:t>
            </a:r>
          </a:p>
          <a:p>
            <a:pPr lvl="1" indent="-427038">
              <a:buFont typeface="Wingdings" panose="05000000000000000000" pitchFamily="2" charset="2"/>
              <a:buChar char="Ø"/>
            </a:pPr>
            <a:r>
              <a:rPr lang="en-AU" dirty="0" smtClean="0"/>
              <a:t>Share price</a:t>
            </a:r>
          </a:p>
          <a:p>
            <a:pPr lvl="1"/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993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851670"/>
            <a:ext cx="6624736" cy="1872208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3 – (cont’d…)</a:t>
            </a:r>
          </a:p>
          <a:p>
            <a:r>
              <a:rPr lang="en-AU" dirty="0" smtClean="0"/>
              <a:t>Preparing the Crowd Sourced Funding Offer Document</a:t>
            </a:r>
          </a:p>
          <a:p>
            <a:r>
              <a:rPr lang="en-AU" dirty="0" smtClean="0"/>
              <a:t>Potentially, appointment of Virtual CFO</a:t>
            </a:r>
          </a:p>
          <a:p>
            <a:pPr lvl="1"/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28471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491630"/>
            <a:ext cx="7272808" cy="2942977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4 – Clients of Small/Medium Sized Accounting Firms</a:t>
            </a:r>
          </a:p>
          <a:p>
            <a:r>
              <a:rPr lang="en-AU" dirty="0" smtClean="0"/>
              <a:t>Most eligible small and medium sized businesses will </a:t>
            </a:r>
            <a:r>
              <a:rPr lang="en-AU" u="sng" dirty="0" smtClean="0"/>
              <a:t>currently</a:t>
            </a:r>
            <a:r>
              <a:rPr lang="en-AU" dirty="0" smtClean="0"/>
              <a:t> be clients of small/medium sized accountancy businesses</a:t>
            </a:r>
          </a:p>
          <a:p>
            <a:r>
              <a:rPr lang="en-AU" dirty="0" smtClean="0"/>
              <a:t>These clients need assistance from their </a:t>
            </a:r>
            <a:r>
              <a:rPr lang="en-AU" dirty="0" smtClean="0">
                <a:solidFill>
                  <a:srgbClr val="FF0000"/>
                </a:solidFill>
              </a:rPr>
              <a:t>CURRENT TRUSTED ADVISER!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479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83568" y="1707654"/>
            <a:ext cx="7704856" cy="2747866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5 – Your Team Will Be Happy!</a:t>
            </a:r>
          </a:p>
          <a:p>
            <a:r>
              <a:rPr lang="en-AU" dirty="0" smtClean="0"/>
              <a:t>New role as business advisers – not just taxation</a:t>
            </a:r>
          </a:p>
          <a:p>
            <a:r>
              <a:rPr lang="en-AU" dirty="0" smtClean="0"/>
              <a:t>More interesting and varied work</a:t>
            </a:r>
          </a:p>
          <a:p>
            <a:r>
              <a:rPr lang="en-AU" dirty="0" smtClean="0"/>
              <a:t>Great professional satisfaction and team morale</a:t>
            </a:r>
          </a:p>
          <a:p>
            <a:r>
              <a:rPr lang="en-AU" dirty="0" smtClean="0"/>
              <a:t>Contribute to team retention and assist in attracting new enthusiastic team members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114079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42805"/>
            <a:ext cx="4549097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563639"/>
            <a:ext cx="7344816" cy="2448272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Your firm needs to be:</a:t>
            </a:r>
          </a:p>
          <a:p>
            <a:pPr marL="500063" indent="-361950">
              <a:buFont typeface="Arial" panose="020B0604020202020204" pitchFamily="34" charset="0"/>
              <a:buChar char="•"/>
            </a:pPr>
            <a:r>
              <a:rPr lang="en-AU" dirty="0" smtClean="0"/>
              <a:t>Progressive</a:t>
            </a:r>
          </a:p>
          <a:p>
            <a:pPr marL="500063" indent="-361950">
              <a:buFont typeface="Arial" panose="020B0604020202020204" pitchFamily="34" charset="0"/>
              <a:buChar char="•"/>
            </a:pPr>
            <a:r>
              <a:rPr lang="en-AU" dirty="0" smtClean="0"/>
              <a:t>Innovative</a:t>
            </a:r>
          </a:p>
          <a:p>
            <a:pPr marL="500063" indent="-361950">
              <a:buFont typeface="Arial" panose="020B0604020202020204" pitchFamily="34" charset="0"/>
              <a:buChar char="•"/>
            </a:pPr>
            <a:r>
              <a:rPr lang="en-AU" dirty="0" smtClean="0"/>
              <a:t>Open to new business ideas</a:t>
            </a:r>
          </a:p>
          <a:p>
            <a:pPr marL="500063" indent="-361950">
              <a:buFont typeface="Arial" panose="020B0604020202020204" pitchFamily="34" charset="0"/>
              <a:buChar char="•"/>
            </a:pPr>
            <a:r>
              <a:rPr lang="en-AU" dirty="0" smtClean="0"/>
              <a:t>Committed to helping your clients build a future</a:t>
            </a:r>
            <a:endParaRPr lang="en-AU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004" y="-122632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516" y="-76267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Want to Create New Income Streams?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4882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779662"/>
            <a:ext cx="6552728" cy="1872208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6 – Clients Will Be Happy!</a:t>
            </a:r>
          </a:p>
          <a:p>
            <a:r>
              <a:rPr lang="en-AU" dirty="0" smtClean="0"/>
              <a:t>Greater appreciation of your firm’s worth to their company</a:t>
            </a:r>
          </a:p>
          <a:p>
            <a:r>
              <a:rPr lang="en-AU" dirty="0" smtClean="0"/>
              <a:t>Your firm/team will grow with your clients</a:t>
            </a:r>
          </a:p>
          <a:p>
            <a:pPr marL="457200" lvl="1" indent="0">
              <a:buNone/>
            </a:pPr>
            <a:endParaRPr lang="en-AU" sz="2400" dirty="0" smtClean="0"/>
          </a:p>
          <a:p>
            <a:pPr lvl="1"/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251963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998048" y="1419622"/>
            <a:ext cx="7200800" cy="2880320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/>
              <a:t>Fact 7 – Raising Equity Capital has Significant Advantages</a:t>
            </a:r>
          </a:p>
          <a:p>
            <a:r>
              <a:rPr lang="en-AU" sz="2800" dirty="0" smtClean="0"/>
              <a:t>Some of your clients will be able to raise capital without: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dirty="0" smtClean="0"/>
              <a:t>Security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dirty="0" smtClean="0"/>
              <a:t>Personal Guarantees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dirty="0" smtClean="0"/>
              <a:t>Monthly Repayments</a:t>
            </a:r>
          </a:p>
          <a:p>
            <a:pPr lvl="1"/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04" y="10671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 Key Facts That Will Assist in the Diversification of </a:t>
            </a:r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</a:t>
            </a:r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our Firm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216174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411760" y="1851670"/>
            <a:ext cx="4366040" cy="1872208"/>
          </a:xfrm>
        </p:spPr>
        <p:txBody>
          <a:bodyPr/>
          <a:lstStyle/>
          <a:p>
            <a:r>
              <a:rPr lang="en-AU" sz="2800" dirty="0" smtClean="0"/>
              <a:t>A win/win situation for: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Clients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Team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Your accountancy firm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4720" y="26748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Overall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0728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547664" y="1851670"/>
            <a:ext cx="5976664" cy="2232248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AU" dirty="0" smtClean="0"/>
              <a:t>Team Training Material</a:t>
            </a:r>
          </a:p>
          <a:p>
            <a:pPr marL="457200" indent="-457200">
              <a:buAutoNum type="alphaUcPeriod"/>
            </a:pPr>
            <a:r>
              <a:rPr lang="en-AU" dirty="0" smtClean="0"/>
              <a:t>Marketing/Promotional Material</a:t>
            </a:r>
          </a:p>
          <a:p>
            <a:pPr marL="457200" indent="-457200">
              <a:buAutoNum type="alphaUcPeriod"/>
            </a:pPr>
            <a:r>
              <a:rPr lang="en-AU" dirty="0" smtClean="0"/>
              <a:t>Quotations and Proposals</a:t>
            </a:r>
          </a:p>
          <a:p>
            <a:pPr marL="457200" indent="-457200">
              <a:buAutoNum type="alphaUcPeriod"/>
            </a:pPr>
            <a:r>
              <a:rPr lang="en-AU" dirty="0" smtClean="0"/>
              <a:t>Articles to supply clients</a:t>
            </a:r>
          </a:p>
          <a:p>
            <a:pPr marL="457200" indent="-457200">
              <a:buAutoNum type="alphaUcPeriod"/>
            </a:pPr>
            <a:r>
              <a:rPr lang="en-AU" dirty="0" smtClean="0"/>
              <a:t>Corporate Governance Concessions</a:t>
            </a:r>
          </a:p>
          <a:p>
            <a:pPr marL="0" indent="0">
              <a:buNone/>
            </a:pP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30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Package </a:t>
            </a:r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</a:t>
            </a:r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eveloped by ESS BIZTOOL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16584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517742"/>
            <a:ext cx="6624736" cy="2998224"/>
          </a:xfrm>
        </p:spPr>
        <p:txBody>
          <a:bodyPr/>
          <a:lstStyle/>
          <a:p>
            <a:pPr marL="361950" indent="-361950">
              <a:buNone/>
              <a:tabLst>
                <a:tab pos="361950" algn="l"/>
              </a:tabLst>
            </a:pPr>
            <a:r>
              <a:rPr lang="en-AU" dirty="0" smtClean="0"/>
              <a:t>F.	Work Map Reference – detailed guide for the delivery of professional services: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1 – Is the client eligible?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2 – Is the client interested?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3 – Level of disclosure required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4 – Investor categories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5 – The role of the Intermediary</a:t>
            </a:r>
          </a:p>
          <a:p>
            <a:pPr marL="457200" indent="-457200">
              <a:buAutoNum type="alphaUcPeriod"/>
            </a:pP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30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Package </a:t>
            </a:r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</a:t>
            </a:r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eveloped by ESS BIZTOOL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555936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755576" y="1517742"/>
            <a:ext cx="7560840" cy="2998224"/>
          </a:xfrm>
        </p:spPr>
        <p:txBody>
          <a:bodyPr/>
          <a:lstStyle/>
          <a:p>
            <a:pPr marL="361950" indent="-361950">
              <a:buNone/>
              <a:tabLst>
                <a:tab pos="361950" algn="l"/>
              </a:tabLst>
            </a:pPr>
            <a:r>
              <a:rPr lang="en-AU" dirty="0" smtClean="0"/>
              <a:t>F.	Work Map Reference – detailed guide for the delivery of professional services (cont’d….):</a:t>
            </a:r>
          </a:p>
          <a:p>
            <a:pPr marL="361950" indent="0">
              <a:buNone/>
              <a:tabLst>
                <a:tab pos="1616075" algn="l"/>
              </a:tabLst>
            </a:pPr>
            <a:r>
              <a:rPr lang="en-AU" dirty="0" smtClean="0"/>
              <a:t>Step 6 – Contact with Intermediaries; and    		Selection of Intermediary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7 – Preparing the CSF Offer Document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8 – Finalising the CSF Offer Document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9 – Going “live” on the Intermediary’s Platform</a:t>
            </a:r>
          </a:p>
          <a:p>
            <a:pPr marL="361950" indent="0">
              <a:buNone/>
              <a:tabLst>
                <a:tab pos="361950" algn="l"/>
              </a:tabLst>
            </a:pPr>
            <a:endParaRPr lang="en-AU" dirty="0" smtClean="0"/>
          </a:p>
          <a:p>
            <a:pPr marL="457200" indent="-457200">
              <a:buAutoNum type="alphaUcPeriod"/>
            </a:pP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30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Package </a:t>
            </a:r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</a:t>
            </a:r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eveloped by ESS BIZTOOL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23186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589750"/>
            <a:ext cx="7488832" cy="2638184"/>
          </a:xfrm>
        </p:spPr>
        <p:txBody>
          <a:bodyPr/>
          <a:lstStyle/>
          <a:p>
            <a:pPr marL="361950" indent="-361950">
              <a:buNone/>
              <a:tabLst>
                <a:tab pos="361950" algn="l"/>
              </a:tabLst>
            </a:pPr>
            <a:r>
              <a:rPr lang="en-AU" dirty="0" smtClean="0"/>
              <a:t>F.	Work Map Reference – detailed guide for the delivery of professional services (cont’d….):</a:t>
            </a:r>
          </a:p>
          <a:p>
            <a:pPr marL="1793875" indent="-1431925">
              <a:buNone/>
              <a:tabLst>
                <a:tab pos="1616075" algn="l"/>
              </a:tabLst>
            </a:pPr>
            <a:r>
              <a:rPr lang="en-AU" dirty="0" smtClean="0"/>
              <a:t>Step 10 – Procedures if the CSF Offer Document is defective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11 – Closing the Offer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AU" dirty="0" smtClean="0"/>
              <a:t>Step 12 – Post capital raising</a:t>
            </a:r>
          </a:p>
          <a:p>
            <a:pPr marL="457200" indent="-457200">
              <a:buAutoNum type="alphaUcPeriod"/>
            </a:pPr>
            <a:endParaRPr lang="en-AU" sz="2400" dirty="0" smtClean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300" y="9755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Package </a:t>
            </a:r>
            <a:r>
              <a:rPr lang="en-AU" sz="28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</a:t>
            </a:r>
            <a:r>
              <a:rPr lang="en-AU" sz="28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eveloped by ESS BIZTOOL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807603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403648" y="1779662"/>
            <a:ext cx="6336704" cy="2448272"/>
          </a:xfrm>
        </p:spPr>
        <p:txBody>
          <a:bodyPr/>
          <a:lstStyle/>
          <a:p>
            <a:r>
              <a:rPr lang="en-AU" sz="2800" dirty="0" smtClean="0"/>
              <a:t>Accountancy Firm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Expected fee range $1,000 to $40,000</a:t>
            </a:r>
          </a:p>
          <a:p>
            <a:pPr marL="361950" lvl="1" indent="0">
              <a:buNone/>
            </a:pPr>
            <a:endParaRPr lang="en-AU" sz="2400" dirty="0" smtClean="0"/>
          </a:p>
          <a:p>
            <a:r>
              <a:rPr lang="en-AU" sz="2800" dirty="0" smtClean="0"/>
              <a:t>Accounting Team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Great work experience</a:t>
            </a:r>
          </a:p>
          <a:p>
            <a:pPr eaLnBrk="1" hangingPunct="1"/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25240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Is In It For?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98142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187624" y="1851670"/>
            <a:ext cx="6840760" cy="1872208"/>
          </a:xfrm>
        </p:spPr>
        <p:txBody>
          <a:bodyPr/>
          <a:lstStyle/>
          <a:p>
            <a:r>
              <a:rPr lang="en-AU" sz="2800" dirty="0" smtClean="0"/>
              <a:t>Clients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Raise finance for business operations without having to mortgage the company’s or someone else’s property</a:t>
            </a:r>
          </a:p>
          <a:p>
            <a:endParaRPr lang="en-AU" dirty="0" smtClean="0"/>
          </a:p>
          <a:p>
            <a:pPr eaLnBrk="1" hangingPunct="1"/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7524" y="25240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Is In It For?</a:t>
            </a:r>
            <a:endParaRPr lang="en-AU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164882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44534"/>
            <a:ext cx="3816424" cy="2778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37004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3952" y="195486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 Summary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1923"/>
            <a:ext cx="8064896" cy="2742035"/>
          </a:xfrm>
        </p:spPr>
        <p:txBody>
          <a:bodyPr/>
          <a:lstStyle/>
          <a:p>
            <a:r>
              <a:rPr lang="en-AU" sz="2800" dirty="0"/>
              <a:t>For the first webinar in the Crowd Sourced Funding Series – “Crowd Sourced Funding for Private Companies Presents Opportunities to Create New Income Streams” please go </a:t>
            </a:r>
            <a:r>
              <a:rPr lang="en-AU" sz="2800" dirty="0" smtClean="0"/>
              <a:t>to </a:t>
            </a:r>
            <a:r>
              <a:rPr lang="en-AU" sz="2800" u="sng" dirty="0">
                <a:hlinkClick r:id="rId4"/>
              </a:rPr>
              <a:t>https://</a:t>
            </a:r>
            <a:r>
              <a:rPr lang="en-AU" sz="2800" u="sng" dirty="0" smtClean="0">
                <a:hlinkClick r:id="rId4"/>
              </a:rPr>
              <a:t>www.youtube.com/watch?v=NcK1SvoSsz8&amp;t=15s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0561286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851669"/>
            <a:ext cx="6552728" cy="2016225"/>
          </a:xfrm>
        </p:spPr>
        <p:txBody>
          <a:bodyPr/>
          <a:lstStyle/>
          <a:p>
            <a:r>
              <a:rPr lang="en-AU" sz="2800" dirty="0" smtClean="0"/>
              <a:t>Helps create new income streams</a:t>
            </a:r>
          </a:p>
          <a:p>
            <a:r>
              <a:rPr lang="en-AU" sz="2800" dirty="0" smtClean="0"/>
              <a:t>Some firms have already benefitted</a:t>
            </a:r>
          </a:p>
          <a:p>
            <a:r>
              <a:rPr lang="en-AU" sz="2800" dirty="0" smtClean="0"/>
              <a:t>CSF available for small proprietary companies – since 19 October 2018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105607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11960" y="4744534"/>
            <a:ext cx="3816424" cy="2778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37004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43952" y="195486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 Summary (cont’d…)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01923"/>
            <a:ext cx="8064896" cy="2021955"/>
          </a:xfrm>
        </p:spPr>
        <p:txBody>
          <a:bodyPr/>
          <a:lstStyle/>
          <a:p>
            <a:r>
              <a:rPr lang="en-AU" sz="2800" dirty="0"/>
              <a:t>For the </a:t>
            </a:r>
            <a:r>
              <a:rPr lang="en-AU" sz="2800" dirty="0" smtClean="0"/>
              <a:t>second </a:t>
            </a:r>
            <a:r>
              <a:rPr lang="en-AU" sz="2800" dirty="0"/>
              <a:t>webinar in the Crowd Sourced Funding Series – </a:t>
            </a:r>
            <a:r>
              <a:rPr lang="en-AU" sz="2800" dirty="0" smtClean="0"/>
              <a:t>“Helping your Clients Raise Capital Painlessly” </a:t>
            </a:r>
            <a:r>
              <a:rPr lang="en-AU" sz="2800" dirty="0"/>
              <a:t>please go </a:t>
            </a:r>
            <a:r>
              <a:rPr lang="en-AU" sz="2800" dirty="0" smtClean="0"/>
              <a:t>to</a:t>
            </a:r>
            <a:r>
              <a:rPr lang="en-AU" sz="2800" u="sng" dirty="0">
                <a:hlinkClick r:id="rId4"/>
              </a:rPr>
              <a:t> https://youtu.be/4O_BJWYNm_M</a:t>
            </a:r>
            <a:r>
              <a:rPr lang="en-A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39887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372059" y="4796183"/>
            <a:ext cx="3744416" cy="2412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37004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1" y="281620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216" y="1721977"/>
            <a:ext cx="7083176" cy="2577965"/>
          </a:xfrm>
        </p:spPr>
        <p:txBody>
          <a:bodyPr/>
          <a:lstStyle/>
          <a:p>
            <a:pPr marL="361950" lvl="2" indent="-361950" eaLnBrk="1" hangingPunct="1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AU" sz="2800" dirty="0"/>
              <a:t>The Crowd Sourced Funding Equity Raising Product Package has been prepared to assist accountants to proactively advise clients on the Crowd Sourced Funding Equity Raising </a:t>
            </a:r>
            <a:r>
              <a:rPr lang="en-AU" sz="2800" dirty="0" smtClean="0"/>
              <a:t>Journey</a:t>
            </a:r>
          </a:p>
          <a:p>
            <a:pPr eaLnBrk="1" hangingPunct="1"/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750275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7984" y="4818820"/>
            <a:ext cx="3744416" cy="2412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37004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1" y="282225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Subscription 12 months 24×7 per office </a:t>
            </a:r>
            <a:r>
              <a:rPr lang="en-AU" b="1" i="1" dirty="0">
                <a:solidFill>
                  <a:srgbClr val="FF0000"/>
                </a:solidFill>
              </a:rPr>
              <a:t>normally</a:t>
            </a:r>
            <a:r>
              <a:rPr lang="en-AU" dirty="0"/>
              <a:t> $999 including </a:t>
            </a:r>
            <a:r>
              <a:rPr lang="en-AU" dirty="0" smtClean="0"/>
              <a:t>GST</a:t>
            </a:r>
          </a:p>
          <a:p>
            <a:r>
              <a:rPr lang="en-AU" dirty="0"/>
              <a:t>S</a:t>
            </a:r>
            <a:r>
              <a:rPr lang="en-AU" dirty="0" smtClean="0"/>
              <a:t>pecial New Year </a:t>
            </a:r>
            <a:r>
              <a:rPr lang="en-AU" b="1" dirty="0">
                <a:solidFill>
                  <a:srgbClr val="FF0000"/>
                </a:solidFill>
              </a:rPr>
              <a:t>40%</a:t>
            </a:r>
            <a:r>
              <a:rPr lang="en-AU" dirty="0"/>
              <a:t> discount adjusted price </a:t>
            </a:r>
            <a:r>
              <a:rPr lang="en-AU" b="1" dirty="0">
                <a:solidFill>
                  <a:srgbClr val="FF0000"/>
                </a:solidFill>
              </a:rPr>
              <a:t>$599 </a:t>
            </a:r>
            <a:r>
              <a:rPr lang="en-AU" dirty="0"/>
              <a:t>including </a:t>
            </a:r>
            <a:r>
              <a:rPr lang="en-AU" dirty="0" smtClean="0"/>
              <a:t>GST</a:t>
            </a:r>
            <a:endParaRPr lang="en-AU" dirty="0"/>
          </a:p>
          <a:p>
            <a:r>
              <a:rPr lang="en-AU" dirty="0"/>
              <a:t>Special </a:t>
            </a:r>
            <a:r>
              <a:rPr lang="en-AU" dirty="0" smtClean="0"/>
              <a:t>New Year price </a:t>
            </a:r>
            <a:r>
              <a:rPr lang="en-AU" dirty="0"/>
              <a:t>available to </a:t>
            </a:r>
            <a:r>
              <a:rPr lang="en-AU" b="1" dirty="0">
                <a:solidFill>
                  <a:srgbClr val="FF0000"/>
                </a:solidFill>
              </a:rPr>
              <a:t>close of business </a:t>
            </a:r>
            <a:r>
              <a:rPr lang="en-AU" b="1" dirty="0" smtClean="0">
                <a:solidFill>
                  <a:srgbClr val="FF0000"/>
                </a:solidFill>
              </a:rPr>
              <a:t>28 February 2019</a:t>
            </a:r>
          </a:p>
          <a:p>
            <a:pPr marL="0" indent="0" algn="ctr">
              <a:buNone/>
            </a:pPr>
            <a:r>
              <a:rPr lang="en-AU" b="1" dirty="0" smtClean="0"/>
              <a:t>OR</a:t>
            </a:r>
            <a:endParaRPr lang="en-AU" dirty="0"/>
          </a:p>
          <a:p>
            <a:pPr eaLnBrk="1" hangingPunct="1"/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6116949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99992" y="4774552"/>
            <a:ext cx="3672408" cy="2778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1192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9253" y="274154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701924"/>
            <a:ext cx="6336704" cy="2670026"/>
          </a:xfrm>
        </p:spPr>
        <p:txBody>
          <a:bodyPr/>
          <a:lstStyle/>
          <a:p>
            <a:r>
              <a:rPr lang="en-AU" dirty="0"/>
              <a:t>You could subscribe to the ESS BIZTOOLS’ Gold Package (which includes the Crowd Sourced Funding Equity Raising Product Package) </a:t>
            </a:r>
            <a:r>
              <a:rPr lang="en-AU" b="1" dirty="0">
                <a:solidFill>
                  <a:srgbClr val="FF0000"/>
                </a:solidFill>
              </a:rPr>
              <a:t>normal</a:t>
            </a:r>
            <a:r>
              <a:rPr lang="en-AU" dirty="0"/>
              <a:t> price </a:t>
            </a:r>
            <a:r>
              <a:rPr lang="en-AU" dirty="0" smtClean="0"/>
              <a:t>$261.80 </a:t>
            </a:r>
            <a:r>
              <a:rPr lang="en-AU" dirty="0"/>
              <a:t>including </a:t>
            </a:r>
            <a:r>
              <a:rPr lang="en-AU" dirty="0" smtClean="0"/>
              <a:t>GST per month ($3,141.60 for 12 months)</a:t>
            </a:r>
          </a:p>
          <a:p>
            <a:pPr marL="0" indent="0" algn="ctr">
              <a:buNone/>
            </a:pPr>
            <a:r>
              <a:rPr lang="en-AU" dirty="0" smtClean="0"/>
              <a:t> or</a:t>
            </a:r>
          </a:p>
        </p:txBody>
      </p:sp>
    </p:spTree>
    <p:extLst>
      <p:ext uri="{BB962C8B-B14F-4D97-AF65-F5344CB8AC3E}">
        <p14:creationId xmlns:p14="http://schemas.microsoft.com/office/powerpoint/2010/main" val="284030366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99992" y="4774552"/>
            <a:ext cx="3672408" cy="2778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42507" y="195486"/>
            <a:ext cx="8858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F99B4F1-B730-418C-9D4E-10452AB42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6C13CEFF-5CAC-404F-BA31-D723858C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619" y="1561313"/>
            <a:ext cx="6840760" cy="2814042"/>
          </a:xfrm>
        </p:spPr>
        <p:txBody>
          <a:bodyPr/>
          <a:lstStyle/>
          <a:p>
            <a:r>
              <a:rPr lang="en-AU" dirty="0" smtClean="0"/>
              <a:t>Alternatively ESS BIZTOOLS offers an upfront discounted payment of $2,970 including GST. Subscription </a:t>
            </a:r>
            <a:r>
              <a:rPr lang="en-AU" dirty="0"/>
              <a:t>12 months 24×7 per </a:t>
            </a:r>
            <a:r>
              <a:rPr lang="en-AU" dirty="0" smtClean="0"/>
              <a:t>office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Special New Year </a:t>
            </a:r>
            <a:r>
              <a:rPr lang="en-AU" sz="2400" b="1" dirty="0" smtClean="0">
                <a:solidFill>
                  <a:srgbClr val="FF0000"/>
                </a:solidFill>
              </a:rPr>
              <a:t>40%</a:t>
            </a:r>
            <a:r>
              <a:rPr lang="en-AU" sz="2400" dirty="0" smtClean="0"/>
              <a:t> discount: </a:t>
            </a:r>
            <a:r>
              <a:rPr lang="en-AU" sz="2400" b="1" dirty="0" smtClean="0">
                <a:solidFill>
                  <a:srgbClr val="FF0000"/>
                </a:solidFill>
              </a:rPr>
              <a:t>$1,782 </a:t>
            </a:r>
            <a:r>
              <a:rPr lang="en-AU" sz="2400" dirty="0"/>
              <a:t>including </a:t>
            </a:r>
            <a:r>
              <a:rPr lang="en-AU" sz="2400" dirty="0" smtClean="0"/>
              <a:t>GST</a:t>
            </a:r>
          </a:p>
          <a:p>
            <a:pPr lvl="1" indent="-381000">
              <a:buFont typeface="Wingdings" panose="05000000000000000000" pitchFamily="2" charset="2"/>
              <a:buChar char="Ø"/>
            </a:pPr>
            <a:r>
              <a:rPr lang="en-AU" sz="2400" dirty="0" smtClean="0"/>
              <a:t>Available </a:t>
            </a:r>
            <a:r>
              <a:rPr lang="en-AU" sz="2400" dirty="0"/>
              <a:t>to </a:t>
            </a:r>
            <a:r>
              <a:rPr lang="en-AU" sz="2400" b="1" dirty="0">
                <a:solidFill>
                  <a:srgbClr val="FF0000"/>
                </a:solidFill>
              </a:rPr>
              <a:t>close of business </a:t>
            </a:r>
            <a:r>
              <a:rPr lang="en-AU" sz="2400" b="1" dirty="0" smtClean="0">
                <a:solidFill>
                  <a:srgbClr val="FF0000"/>
                </a:solidFill>
              </a:rPr>
              <a:t>28 February 2019</a:t>
            </a:r>
          </a:p>
          <a:p>
            <a:pPr eaLnBrk="1" hangingPunct="1"/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3553539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88768" y="4794647"/>
            <a:ext cx="3888432" cy="2412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-36512" y="-35839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90376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Subscribing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964DECE-7291-4A91-A5D9-EA4F2875B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EC3F08C8-3325-4BA3-8950-97F7F384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91630"/>
            <a:ext cx="7630616" cy="322934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To subscribe please go to </a:t>
            </a:r>
            <a:r>
              <a:rPr lang="en-AU" u="sng" dirty="0">
                <a:hlinkClick r:id="rId4"/>
              </a:rPr>
              <a:t>www.essbiztools.com.au</a:t>
            </a:r>
            <a:r>
              <a:rPr lang="en-AU" dirty="0"/>
              <a:t> to take advantage of the </a:t>
            </a:r>
            <a:r>
              <a:rPr lang="en-AU" dirty="0" smtClean="0"/>
              <a:t>“New Year </a:t>
            </a:r>
            <a:r>
              <a:rPr lang="en-AU" dirty="0"/>
              <a:t>Promotion” please enter the following code: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Crowd Sourced Funding Equity Raising – </a:t>
            </a:r>
            <a:r>
              <a:rPr lang="en-AU" dirty="0" smtClean="0">
                <a:solidFill>
                  <a:srgbClr val="FF0000"/>
                </a:solidFill>
              </a:rPr>
              <a:t>CSFC40</a:t>
            </a:r>
            <a:endParaRPr lang="en-A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ESS BIZTOOLS’ Gold </a:t>
            </a:r>
            <a:r>
              <a:rPr lang="en-AU" dirty="0" smtClean="0"/>
              <a:t>Package up front discounted package </a:t>
            </a:r>
            <a:r>
              <a:rPr lang="en-AU" dirty="0"/>
              <a:t>– </a:t>
            </a:r>
            <a:r>
              <a:rPr lang="en-AU" dirty="0" smtClean="0">
                <a:solidFill>
                  <a:srgbClr val="FF0000"/>
                </a:solidFill>
              </a:rPr>
              <a:t>GOLDY40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ESS BIZTOOLS’	Gold Package – monthly payments – </a:t>
            </a:r>
            <a:r>
              <a:rPr lang="en-AU" dirty="0" smtClean="0">
                <a:solidFill>
                  <a:srgbClr val="FF0000"/>
                </a:solidFill>
              </a:rPr>
              <a:t>GOLDM40</a:t>
            </a:r>
            <a:endParaRPr lang="en-A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en-AU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endParaRPr lang="en-AU" dirty="0"/>
          </a:p>
          <a:p>
            <a:endParaRPr lang="en-AU" dirty="0"/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385673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Questions?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12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8256" y="-20538"/>
            <a:ext cx="9180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Need Assistance on Preparing Submissions?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067694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We know that </a:t>
            </a:r>
            <a:r>
              <a:rPr lang="en-AU" smtClean="0"/>
              <a:t>you’re busy:</a:t>
            </a:r>
            <a:endParaRPr lang="en-AU" dirty="0" smtClean="0"/>
          </a:p>
          <a:p>
            <a:pPr marL="800100" lvl="1" indent="-438150">
              <a:buFont typeface="Wingdings" panose="05000000000000000000" pitchFamily="2" charset="2"/>
              <a:buChar char="Ø"/>
            </a:pPr>
            <a:r>
              <a:rPr lang="en-AU" dirty="0" smtClean="0"/>
              <a:t>Template for Crowd Sourced Funding Equity Raising Package</a:t>
            </a:r>
          </a:p>
          <a:p>
            <a:pPr marL="800100" lvl="1" indent="-438150">
              <a:buFont typeface="Wingdings" panose="05000000000000000000" pitchFamily="2" charset="2"/>
              <a:buChar char="Ø"/>
            </a:pPr>
            <a:r>
              <a:rPr lang="en-AU" dirty="0" smtClean="0"/>
              <a:t>Template for ESS BIZTOOLS Gold Package</a:t>
            </a:r>
          </a:p>
        </p:txBody>
      </p:sp>
    </p:spTree>
    <p:extLst>
      <p:ext uri="{BB962C8B-B14F-4D97-AF65-F5344CB8AC3E}">
        <p14:creationId xmlns:p14="http://schemas.microsoft.com/office/powerpoint/2010/main" val="202689436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563638"/>
            <a:ext cx="7200800" cy="2958058"/>
          </a:xfrm>
        </p:spPr>
        <p:txBody>
          <a:bodyPr/>
          <a:lstStyle/>
          <a:p>
            <a:r>
              <a:rPr lang="en-US" sz="2800" dirty="0" smtClean="0">
                <a:latin typeface="Source Sans Pro Regular"/>
                <a:cs typeface="Source Sans Pro Regular"/>
              </a:rPr>
              <a:t>Interested In: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Source Sans Pro Regular"/>
                <a:cs typeface="Source Sans Pro Regular"/>
              </a:rPr>
              <a:t>Creating “new income stream” for your accountancy business?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Source Sans Pro Regular"/>
                <a:cs typeface="Source Sans Pro Regular"/>
              </a:rPr>
              <a:t>Offering your team the opportunity to work on interesting and varied </a:t>
            </a:r>
            <a:r>
              <a:rPr lang="en-US" sz="2400" dirty="0" smtClean="0">
                <a:latin typeface="Source Sans Pro Regular"/>
                <a:cs typeface="Source Sans Pro Regular"/>
              </a:rPr>
              <a:t>work?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ource Sans Pro Regular"/>
                <a:cs typeface="Source Sans Pro Regular"/>
              </a:rPr>
              <a:t>Offering a proactive service to your clients and prospects?</a:t>
            </a: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434155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39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563638"/>
            <a:ext cx="7200800" cy="2958058"/>
          </a:xfrm>
        </p:spPr>
        <p:txBody>
          <a:bodyPr/>
          <a:lstStyle/>
          <a:p>
            <a:r>
              <a:rPr lang="en-US" sz="2800" dirty="0" smtClean="0">
                <a:latin typeface="Source Sans Pro Regular"/>
                <a:cs typeface="Source Sans Pro Regular"/>
              </a:rPr>
              <a:t>We hope that your are!</a:t>
            </a:r>
          </a:p>
          <a:p>
            <a:r>
              <a:rPr lang="en-US" sz="2800" dirty="0" smtClean="0">
                <a:latin typeface="Source Sans Pro Regular"/>
                <a:cs typeface="Source Sans Pro Regular"/>
              </a:rPr>
              <a:t>Next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Source Sans Pro Regular"/>
                <a:cs typeface="Source Sans Pro Regular"/>
              </a:rPr>
              <a:t>Subscribe to ESS BIZTOOLS Crowd Sourced Funding Equity Package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Source Sans Pro Regular"/>
                <a:cs typeface="Source Sans Pro Regular"/>
              </a:rPr>
              <a:t>Reserve your time for your complimentary 60 minute “Mentoring Session” on the Crowd Sourced Funding Equity Package</a:t>
            </a: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35643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2411760" y="1995685"/>
            <a:ext cx="4248472" cy="1512169"/>
          </a:xfrm>
        </p:spPr>
        <p:txBody>
          <a:bodyPr/>
          <a:lstStyle/>
          <a:p>
            <a:r>
              <a:rPr lang="en-AU" sz="2800" dirty="0" smtClean="0"/>
              <a:t>Capital raised $23.1M</a:t>
            </a:r>
          </a:p>
          <a:p>
            <a:endParaRPr lang="en-AU" sz="2800" dirty="0" smtClean="0"/>
          </a:p>
          <a:p>
            <a:r>
              <a:rPr lang="en-AU" sz="2800" dirty="0" smtClean="0"/>
              <a:t>27 companies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Crowd Sourced Funding Equity Raising – Scorecard to 22.02.2019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01929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40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72673"/>
            <a:ext cx="7846640" cy="3503333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3"/>
            </a:pPr>
            <a:r>
              <a:rPr lang="en-US" sz="2400" dirty="0" smtClean="0">
                <a:latin typeface="Source Sans Pro Regular"/>
                <a:cs typeface="Source Sans Pro Regular"/>
              </a:rPr>
              <a:t>Complete the Client Matrix to identify clients/prospects who might be interested in hearing about the opportunities that Crowd Sourced Funding Equity Raising presents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 smtClean="0">
                <a:latin typeface="Source Sans Pro Regular"/>
                <a:cs typeface="Source Sans Pro Regular"/>
              </a:rPr>
              <a:t>Read the “Seminar Material” (included in the Product Package)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 smtClean="0">
                <a:latin typeface="Source Sans Pro Regular"/>
                <a:cs typeface="Source Sans Pro Regular"/>
              </a:rPr>
              <a:t>Plan the seminar/webinar to be presented to clients/prospects identified from the CSF Client Matrix (included in the Product Package)</a:t>
            </a:r>
            <a:br>
              <a:rPr lang="en-US" sz="2400" dirty="0" smtClean="0">
                <a:latin typeface="Source Sans Pro Regular"/>
                <a:cs typeface="Source Sans Pro Regular"/>
              </a:rPr>
            </a:br>
            <a:endParaRPr lang="en-US" sz="2400" dirty="0" smtClean="0">
              <a:latin typeface="Source Sans Pro Regular"/>
              <a:cs typeface="Source Sans Pro Regular"/>
            </a:endParaRPr>
          </a:p>
          <a:p>
            <a:pPr marL="914400" lvl="1" indent="-457200">
              <a:buFont typeface="+mj-lt"/>
              <a:buAutoNum type="arabicPeriod" startAt="3"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4914366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41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995" y="1444580"/>
            <a:ext cx="6857357" cy="3097821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6"/>
            </a:pPr>
            <a:r>
              <a:rPr lang="en-US" sz="2400" dirty="0" smtClean="0">
                <a:latin typeface="Source Sans Pro Regular"/>
                <a:cs typeface="Source Sans Pro Regular"/>
              </a:rPr>
              <a:t>Place promotional material on your website (included in the Product Package)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sz="2400" dirty="0" smtClean="0">
                <a:latin typeface="Source Sans Pro Regular"/>
                <a:cs typeface="Source Sans Pro Regular"/>
              </a:rPr>
              <a:t>Edit and personalize the Media Release and send to your local media (included in the Product Package)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sz="2400" dirty="0" smtClean="0">
                <a:latin typeface="Source Sans Pro Regular"/>
                <a:cs typeface="Source Sans Pro Regular"/>
              </a:rPr>
              <a:t>Contact your local media to offer to answer any questions</a:t>
            </a:r>
            <a:br>
              <a:rPr lang="en-US" sz="2400" dirty="0" smtClean="0">
                <a:latin typeface="Source Sans Pro Regular"/>
                <a:cs typeface="Source Sans Pro Regular"/>
              </a:rPr>
            </a:br>
            <a:endParaRPr lang="en-US" sz="2400" dirty="0" smtClean="0">
              <a:latin typeface="Source Sans Pro Regular"/>
              <a:cs typeface="Source Sans Pro Regular"/>
            </a:endParaRPr>
          </a:p>
          <a:p>
            <a:pPr marL="914400" lvl="1" indent="-457200">
              <a:buFont typeface="+mj-lt"/>
              <a:buAutoNum type="arabicPeriod" startAt="3"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8702717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42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995" y="1444580"/>
            <a:ext cx="6857357" cy="3097821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9"/>
            </a:pPr>
            <a:r>
              <a:rPr lang="en-US" sz="2400" dirty="0" smtClean="0">
                <a:latin typeface="Source Sans Pro Regular"/>
                <a:cs typeface="Source Sans Pro Regular"/>
              </a:rPr>
              <a:t>Follow up clients/prospects who attended the seminar/webinar – are they interested?</a:t>
            </a:r>
          </a:p>
          <a:p>
            <a:pPr marL="914400" lvl="1" indent="-457200">
              <a:buFont typeface="+mj-lt"/>
              <a:buAutoNum type="arabicPeriod" startAt="9"/>
            </a:pPr>
            <a:r>
              <a:rPr lang="en-US" sz="2400" dirty="0" smtClean="0">
                <a:latin typeface="Source Sans Pro Regular"/>
                <a:cs typeface="Source Sans Pro Regular"/>
              </a:rPr>
              <a:t>Prepare Proposal to clients/prospects who have indicated that they are interested in a CSF Proposal (included in the Product Package)</a:t>
            </a:r>
          </a:p>
          <a:p>
            <a:pPr marL="914400" lvl="1" indent="-457200">
              <a:buFont typeface="+mj-lt"/>
              <a:buAutoNum type="arabicPeriod" startAt="3"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8917376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Your Action Plan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43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995" y="1444580"/>
            <a:ext cx="6857357" cy="3097821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11"/>
            </a:pPr>
            <a:r>
              <a:rPr lang="en-US" sz="2400" dirty="0" err="1" smtClean="0">
                <a:latin typeface="Source Sans Pro Regular"/>
                <a:cs typeface="Source Sans Pro Regular"/>
              </a:rPr>
              <a:t>Utilise</a:t>
            </a:r>
            <a:r>
              <a:rPr lang="en-US" sz="2400" dirty="0" smtClean="0">
                <a:latin typeface="Source Sans Pro Regular"/>
                <a:cs typeface="Source Sans Pro Regular"/>
              </a:rPr>
              <a:t> updated material that ESS BIZTOOLS sends </a:t>
            </a:r>
            <a:r>
              <a:rPr lang="en-US" sz="2400" smtClean="0">
                <a:latin typeface="Source Sans Pro Regular"/>
                <a:cs typeface="Source Sans Pro Regular"/>
              </a:rPr>
              <a:t>to you”</a:t>
            </a:r>
            <a:endParaRPr lang="en-US" sz="2400" dirty="0" smtClean="0">
              <a:latin typeface="Source Sans Pro Regular"/>
              <a:cs typeface="Source Sans Pro Regular"/>
            </a:endParaRPr>
          </a:p>
          <a:p>
            <a:pPr marL="1162050" lvl="1" indent="-261938" defTabSz="1254125">
              <a:buFont typeface="Wingdings" panose="05000000000000000000" pitchFamily="2" charset="2"/>
              <a:buChar char="Ø"/>
              <a:tabLst>
                <a:tab pos="1162050" algn="l"/>
              </a:tabLst>
            </a:pPr>
            <a:r>
              <a:rPr lang="en-US" sz="2400" dirty="0" smtClean="0">
                <a:latin typeface="Source Sans Pro Regular"/>
                <a:cs typeface="Source Sans Pro Regular"/>
              </a:rPr>
              <a:t>“refresh” your website material on Crowd Sourced Funding Equity Raising</a:t>
            </a:r>
          </a:p>
          <a:p>
            <a:pPr marL="900113" lvl="1" indent="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ource Sans Pro Regular"/>
                <a:cs typeface="Source Sans Pro Regular"/>
              </a:rPr>
              <a:t> send newsletters to clients/prospects</a:t>
            </a:r>
          </a:p>
          <a:p>
            <a:pPr marL="1162050" lvl="1" indent="-261938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ource Sans Pro Regular"/>
                <a:cs typeface="Source Sans Pro Regular"/>
              </a:rPr>
              <a:t>Send occasional media releases to your    local media</a:t>
            </a:r>
          </a:p>
          <a:p>
            <a:pPr marL="457200" lvl="1" indent="0">
              <a:buNone/>
            </a:pPr>
            <a:endParaRPr lang="en-US" sz="24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01430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  <a:endParaRPr lang="en-AU" sz="3200" b="1" dirty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44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292" y="1429856"/>
            <a:ext cx="7584132" cy="308837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Source Sans Pro Regular"/>
                <a:cs typeface="Source Sans Pro Regular"/>
              </a:rPr>
              <a:t>Thank you for participating in this webinar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Source Sans Pro Regular"/>
                <a:cs typeface="Source Sans Pro Regular"/>
              </a:rPr>
              <a:t>We will send you: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Source Sans Pro Regular"/>
                <a:cs typeface="Source Sans Pro Regular"/>
              </a:rPr>
              <a:t>An Executive Summary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Source Sans Pro Regular"/>
                <a:cs typeface="Source Sans Pro Regular"/>
              </a:rPr>
              <a:t>Link to the Webinar Recording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Source Sans Pro Regular"/>
                <a:cs typeface="Source Sans Pro Regular"/>
              </a:rPr>
              <a:t>Copy of PowerPoint slides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Source Sans Pro Regular"/>
                <a:cs typeface="Source Sans Pro Regular"/>
              </a:rPr>
              <a:t>Templates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 smtClean="0">
              <a:latin typeface="Source Sans Pro Regular"/>
              <a:cs typeface="Source Sans Pro Regular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 smtClean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865495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39952" y="4818820"/>
            <a:ext cx="3762672" cy="1892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0" y="-20538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6512" y="267494"/>
            <a:ext cx="9180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ESS BIZTOOLS - Contact/Questions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45</a:t>
            </a:fld>
            <a:endParaRPr lang="en-AU" dirty="0"/>
          </a:p>
        </p:txBody>
      </p:sp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920" y="1491630"/>
            <a:ext cx="5686400" cy="3111711"/>
          </a:xfrm>
        </p:spPr>
        <p:txBody>
          <a:bodyPr/>
          <a:lstStyle/>
          <a:p>
            <a:r>
              <a:rPr lang="en-US" sz="2800" dirty="0">
                <a:latin typeface="Source Sans Pro Regular"/>
                <a:cs typeface="Source Sans Pro Regular"/>
              </a:rPr>
              <a:t>Peter Towers</a:t>
            </a:r>
          </a:p>
          <a:p>
            <a:r>
              <a:rPr lang="en-US" sz="2800" dirty="0">
                <a:latin typeface="Source Sans Pro Regular"/>
                <a:cs typeface="Source Sans Pro Regular"/>
              </a:rPr>
              <a:t>(07) 4724 1118 / </a:t>
            </a:r>
            <a:r>
              <a:rPr lang="en-US" sz="2800" dirty="0" smtClean="0">
                <a:latin typeface="Source Sans Pro Regular"/>
                <a:cs typeface="Source Sans Pro Regular"/>
              </a:rPr>
              <a:t>1800 232 088</a:t>
            </a:r>
            <a:endParaRPr lang="en-US" sz="2800" dirty="0">
              <a:latin typeface="Source Sans Pro Regular"/>
              <a:cs typeface="Source Sans Pro Regular"/>
            </a:endParaRPr>
          </a:p>
          <a:p>
            <a:r>
              <a:rPr lang="en-US" sz="2800" dirty="0">
                <a:latin typeface="Source Sans Pro Regular"/>
                <a:cs typeface="Source Sans Pro Regular"/>
                <a:hlinkClick r:id="rId5"/>
              </a:rPr>
              <a:t>peter@essbiztools.com.au</a:t>
            </a:r>
            <a:endParaRPr lang="en-US" sz="2800" dirty="0">
              <a:latin typeface="Source Sans Pro Regular"/>
              <a:cs typeface="Source Sans Pro Regular"/>
            </a:endParaRPr>
          </a:p>
          <a:p>
            <a:r>
              <a:rPr lang="en-US" sz="2800" dirty="0" smtClean="0">
                <a:latin typeface="Source Sans Pro Regular"/>
                <a:cs typeface="Source Sans Pro Regular"/>
                <a:hlinkClick r:id="rId6"/>
              </a:rPr>
              <a:t>www.essbiztools.com.au</a:t>
            </a:r>
            <a:endParaRPr lang="en-US" sz="2800" dirty="0" smtClean="0">
              <a:latin typeface="Source Sans Pro Regular"/>
              <a:cs typeface="Source Sans Pro Regular"/>
            </a:endParaRPr>
          </a:p>
          <a:p>
            <a:r>
              <a:rPr lang="en-US" sz="2800" dirty="0" smtClean="0">
                <a:latin typeface="Source Sans Pro Regular"/>
                <a:cs typeface="Source Sans Pro Regular"/>
                <a:hlinkClick r:id="rId7"/>
              </a:rPr>
              <a:t>www.essbizgrants.com.au</a:t>
            </a:r>
            <a:endParaRPr lang="en-US" sz="2800" dirty="0" smtClean="0">
              <a:latin typeface="Source Sans Pro Regular"/>
              <a:cs typeface="Source Sans Pro Regular"/>
            </a:endParaRPr>
          </a:p>
          <a:p>
            <a:r>
              <a:rPr lang="en-US" sz="2800" dirty="0" smtClean="0">
                <a:latin typeface="Source Sans Pro Regular"/>
                <a:cs typeface="Source Sans Pro Regular"/>
                <a:hlinkClick r:id="rId8"/>
              </a:rPr>
              <a:t>www.esssmallbusiness.com.au</a:t>
            </a:r>
            <a:endParaRPr lang="en-US" sz="2800" dirty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endParaRPr lang="en-US" sz="2800" dirty="0">
              <a:latin typeface="Source Sans Pro Regular"/>
              <a:cs typeface="Source Sans Pro Regular"/>
            </a:endParaRPr>
          </a:p>
          <a:p>
            <a:endParaRPr lang="en-US" sz="2800" dirty="0">
              <a:latin typeface="Source Sans Pro Regular"/>
              <a:cs typeface="Source Sans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0911242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8">
            <a:extLst>
              <a:ext uri="{FF2B5EF4-FFF2-40B4-BE49-F238E27FC236}">
                <a16:creationId xmlns="" xmlns:a16="http://schemas.microsoft.com/office/drawing/2014/main" id="{11C3AB5A-6FB3-4464-9033-B3A103005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152" y="555526"/>
            <a:ext cx="2880320" cy="2988564"/>
          </a:xfrm>
        </p:spPr>
        <p:txBody>
          <a:bodyPr/>
          <a:lstStyle/>
          <a:p>
            <a:endParaRPr lang="en-US" sz="2800" dirty="0">
              <a:latin typeface="Source Sans Pro Regular"/>
              <a:cs typeface="Source Sans Pro Regular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E15905"/>
                </a:solidFill>
                <a:latin typeface="Source Sans Pro Regular"/>
                <a:cs typeface="Source Sans Pro Regular"/>
              </a:rPr>
              <a:t>Happy New Year for 2019 from the team at </a:t>
            </a:r>
            <a:r>
              <a:rPr lang="en-US" sz="2800" b="1" dirty="0" smtClean="0">
                <a:solidFill>
                  <a:srgbClr val="E15905"/>
                </a:solidFill>
                <a:latin typeface="Source Sans Pro Regular"/>
                <a:cs typeface="Source Sans Pro Regular"/>
              </a:rPr>
              <a:t>ESS BIZTOOLS</a:t>
            </a:r>
            <a:endParaRPr lang="en-US" sz="2800" b="1" dirty="0">
              <a:solidFill>
                <a:srgbClr val="E15905"/>
              </a:solidFill>
              <a:latin typeface="Source Sans Pro Regular"/>
              <a:cs typeface="Source Sans Pro Regular"/>
            </a:endParaRP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3968" y="4857750"/>
            <a:ext cx="3886200" cy="2617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A2947-629F-447A-A0C4-4958F7C475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46</a:t>
            </a:fld>
            <a:endParaRPr lang="en-AU" dirty="0"/>
          </a:p>
        </p:txBody>
      </p:sp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12306"/>
            <a:ext cx="4998127" cy="28083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27928"/>
            <a:ext cx="499812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383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99592" y="1563638"/>
            <a:ext cx="7344816" cy="3024336"/>
          </a:xfrm>
        </p:spPr>
        <p:txBody>
          <a:bodyPr/>
          <a:lstStyle/>
          <a:p>
            <a:r>
              <a:rPr lang="en-AU" sz="2800" dirty="0"/>
              <a:t>Craft beer manufacturers</a:t>
            </a:r>
          </a:p>
          <a:p>
            <a:r>
              <a:rPr lang="en-AU" sz="2800" dirty="0" smtClean="0"/>
              <a:t>Technology </a:t>
            </a:r>
            <a:r>
              <a:rPr lang="en-AU" sz="2800" dirty="0"/>
              <a:t>to supplement livestock</a:t>
            </a:r>
          </a:p>
          <a:p>
            <a:r>
              <a:rPr lang="en-AU" sz="2800" dirty="0" smtClean="0"/>
              <a:t>100</a:t>
            </a:r>
            <a:r>
              <a:rPr lang="en-AU" sz="2800" dirty="0"/>
              <a:t>% digital bank</a:t>
            </a:r>
          </a:p>
          <a:p>
            <a:r>
              <a:rPr lang="en-AU" sz="2800" dirty="0" smtClean="0"/>
              <a:t>Premium </a:t>
            </a:r>
            <a:r>
              <a:rPr lang="en-AU" sz="2800" dirty="0"/>
              <a:t>socks and underwear</a:t>
            </a:r>
          </a:p>
          <a:p>
            <a:r>
              <a:rPr lang="en-AU" sz="2800" dirty="0"/>
              <a:t>Digital platform that matches moviegoers with empty seats </a:t>
            </a:r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Types of Businesses That Have Raised Capital</a:t>
            </a:r>
            <a:endParaRPr lang="en-AU" sz="3200" b="1" dirty="0" smtClean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9556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827584" y="1491630"/>
            <a:ext cx="7560840" cy="2952328"/>
          </a:xfrm>
        </p:spPr>
        <p:txBody>
          <a:bodyPr/>
          <a:lstStyle/>
          <a:p>
            <a:r>
              <a:rPr lang="en-AU" sz="2800" dirty="0"/>
              <a:t>Gin </a:t>
            </a:r>
            <a:r>
              <a:rPr lang="en-AU" sz="2800" dirty="0" smtClean="0"/>
              <a:t>manufacturer</a:t>
            </a:r>
          </a:p>
          <a:p>
            <a:r>
              <a:rPr lang="en-AU" sz="2800" dirty="0" smtClean="0"/>
              <a:t>APP </a:t>
            </a:r>
            <a:r>
              <a:rPr lang="en-AU" sz="2800" dirty="0"/>
              <a:t>to book last-minute schedule childcare from local </a:t>
            </a:r>
            <a:r>
              <a:rPr lang="en-AU" sz="2800" dirty="0" smtClean="0"/>
              <a:t>minders</a:t>
            </a:r>
          </a:p>
          <a:p>
            <a:r>
              <a:rPr lang="en-AU" sz="2800" dirty="0" smtClean="0"/>
              <a:t>Global </a:t>
            </a:r>
            <a:r>
              <a:rPr lang="en-AU" sz="2800" dirty="0"/>
              <a:t>currency </a:t>
            </a:r>
            <a:r>
              <a:rPr lang="en-AU" sz="2800" dirty="0" smtClean="0"/>
              <a:t>APP </a:t>
            </a:r>
            <a:r>
              <a:rPr lang="en-AU" sz="2800" dirty="0"/>
              <a:t>and prepaid Visa </a:t>
            </a:r>
            <a:r>
              <a:rPr lang="en-AU" sz="2800" dirty="0" smtClean="0"/>
              <a:t>card</a:t>
            </a:r>
          </a:p>
          <a:p>
            <a:r>
              <a:rPr lang="en-AU" sz="2800" dirty="0"/>
              <a:t>Investment in a gaming </a:t>
            </a:r>
            <a:r>
              <a:rPr lang="en-AU" sz="2800" dirty="0" smtClean="0"/>
              <a:t>brand</a:t>
            </a:r>
          </a:p>
          <a:p>
            <a:r>
              <a:rPr lang="en-AU" sz="2800" dirty="0"/>
              <a:t>Craft beer and wine</a:t>
            </a:r>
            <a:endParaRPr lang="en-AU" sz="2800" dirty="0" smtClean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Types of Businesses That Have Raised Capital</a:t>
            </a:r>
            <a:endParaRPr lang="en-AU" sz="3200" b="1" dirty="0" smtClean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28663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611560" y="1563638"/>
            <a:ext cx="7920880" cy="3024336"/>
          </a:xfrm>
        </p:spPr>
        <p:txBody>
          <a:bodyPr/>
          <a:lstStyle/>
          <a:p>
            <a:r>
              <a:rPr lang="en-AU" sz="2800" dirty="0"/>
              <a:t>Leading soccer brand – soccer </a:t>
            </a:r>
            <a:r>
              <a:rPr lang="en-AU" sz="2800" dirty="0" smtClean="0"/>
              <a:t>balls/clothing</a:t>
            </a:r>
          </a:p>
          <a:p>
            <a:r>
              <a:rPr lang="en-AU" sz="2800" dirty="0"/>
              <a:t>An Australian take on modern Japanese </a:t>
            </a:r>
            <a:r>
              <a:rPr lang="en-AU" sz="2800" dirty="0" smtClean="0"/>
              <a:t>fusion</a:t>
            </a:r>
          </a:p>
          <a:p>
            <a:r>
              <a:rPr lang="en-AU" sz="2800" dirty="0"/>
              <a:t>Flat water bottle designed to fit into your </a:t>
            </a:r>
            <a:r>
              <a:rPr lang="en-AU" sz="2800" dirty="0" smtClean="0"/>
              <a:t>bag</a:t>
            </a:r>
          </a:p>
          <a:p>
            <a:r>
              <a:rPr lang="en-AU" sz="2800" dirty="0"/>
              <a:t>Timekeeper luxury brands with Australian inspired </a:t>
            </a:r>
            <a:r>
              <a:rPr lang="en-AU" sz="2800" dirty="0" smtClean="0"/>
              <a:t>crowns</a:t>
            </a:r>
          </a:p>
          <a:p>
            <a:r>
              <a:rPr lang="en-AU" sz="2800" dirty="0"/>
              <a:t>Innovative mortgage solution</a:t>
            </a:r>
            <a:endParaRPr lang="en-AU" sz="2800" dirty="0"/>
          </a:p>
          <a:p>
            <a:pPr marL="0" indent="0" eaLnBrk="1" hangingPunct="1">
              <a:buNone/>
            </a:pPr>
            <a:endParaRPr lang="en-AU" altLang="en-US" sz="2800" dirty="0"/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Types of Businesses That Have Raised Capital</a:t>
            </a:r>
            <a:endParaRPr lang="en-AU" sz="3200" b="1" dirty="0" smtClean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374665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259632" y="1491630"/>
            <a:ext cx="6552728" cy="3024336"/>
          </a:xfrm>
        </p:spPr>
        <p:txBody>
          <a:bodyPr/>
          <a:lstStyle/>
          <a:p>
            <a:r>
              <a:rPr lang="en-AU" sz="2800" dirty="0"/>
              <a:t>Mortgage securitisation block </a:t>
            </a:r>
            <a:r>
              <a:rPr lang="en-AU" sz="2800" dirty="0" smtClean="0"/>
              <a:t>chain</a:t>
            </a:r>
          </a:p>
          <a:p>
            <a:r>
              <a:rPr lang="en-AU" sz="2800" dirty="0"/>
              <a:t>Talent discovery software </a:t>
            </a:r>
            <a:r>
              <a:rPr lang="en-AU" sz="2800" dirty="0" smtClean="0"/>
              <a:t>platform</a:t>
            </a:r>
          </a:p>
          <a:p>
            <a:r>
              <a:rPr lang="en-AU" sz="2800" dirty="0"/>
              <a:t>Solution to disposable coffee </a:t>
            </a:r>
            <a:r>
              <a:rPr lang="en-AU" sz="2800" dirty="0" smtClean="0"/>
              <a:t>cups</a:t>
            </a:r>
          </a:p>
          <a:p>
            <a:r>
              <a:rPr lang="en-AU" sz="2800" dirty="0"/>
              <a:t>Mobile asset </a:t>
            </a:r>
            <a:r>
              <a:rPr lang="en-AU" sz="2800" dirty="0" smtClean="0"/>
              <a:t>holding</a:t>
            </a:r>
          </a:p>
          <a:p>
            <a:r>
              <a:rPr lang="en-AU" sz="2800" dirty="0"/>
              <a:t>Technology to halve construction </a:t>
            </a:r>
            <a:r>
              <a:rPr lang="en-AU" sz="2800" dirty="0" smtClean="0"/>
              <a:t>time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Types of Businesses That Have Raised Capital</a:t>
            </a:r>
            <a:endParaRPr lang="en-AU" sz="3200" b="1" dirty="0" smtClean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47522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07904" y="4849894"/>
            <a:ext cx="5328592" cy="2345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 sz="1000" smtClean="0"/>
              <a:t>7 Facts About Crowd Sourced Funding Equity Raising</a:t>
            </a:r>
            <a:endParaRPr lang="en-AU" altLang="en-US" sz="1000" dirty="0"/>
          </a:p>
        </p:txBody>
      </p:sp>
      <p:sp>
        <p:nvSpPr>
          <p:cNvPr id="22535" name="Content Placeholder 8"/>
          <p:cNvSpPr>
            <a:spLocks noGrp="1"/>
          </p:cNvSpPr>
          <p:nvPr>
            <p:ph idx="1"/>
          </p:nvPr>
        </p:nvSpPr>
        <p:spPr>
          <a:xfrm>
            <a:off x="1331640" y="1563638"/>
            <a:ext cx="6552728" cy="3024336"/>
          </a:xfrm>
        </p:spPr>
        <p:txBody>
          <a:bodyPr/>
          <a:lstStyle/>
          <a:p>
            <a:r>
              <a:rPr lang="en-AU" sz="2800" dirty="0"/>
              <a:t>Energy retailer for solar households</a:t>
            </a:r>
            <a:endParaRPr lang="en-AU" altLang="en-US" sz="2800" dirty="0"/>
          </a:p>
          <a:p>
            <a:r>
              <a:rPr lang="en-AU" sz="2800" dirty="0" smtClean="0"/>
              <a:t>Mining </a:t>
            </a:r>
            <a:r>
              <a:rPr lang="en-AU" sz="2800" dirty="0"/>
              <a:t>incubator and project </a:t>
            </a:r>
            <a:r>
              <a:rPr lang="en-AU" sz="2800" dirty="0" smtClean="0"/>
              <a:t>initiator</a:t>
            </a:r>
          </a:p>
          <a:p>
            <a:r>
              <a:rPr lang="en-AU" sz="2800" dirty="0"/>
              <a:t>Food </a:t>
            </a:r>
            <a:r>
              <a:rPr lang="en-AU" sz="2800" dirty="0" smtClean="0"/>
              <a:t>Hub</a:t>
            </a:r>
          </a:p>
          <a:p>
            <a:r>
              <a:rPr lang="en-AU" sz="2800" dirty="0"/>
              <a:t>Urban </a:t>
            </a:r>
            <a:r>
              <a:rPr lang="en-AU" sz="2800" dirty="0" smtClean="0"/>
              <a:t>Adventure Hub</a:t>
            </a:r>
          </a:p>
          <a:p>
            <a:r>
              <a:rPr lang="en-AU" sz="2800" dirty="0" smtClean="0"/>
              <a:t>Energy retailer</a:t>
            </a:r>
          </a:p>
        </p:txBody>
      </p:sp>
      <p:pic>
        <p:nvPicPr>
          <p:cNvPr id="9" name="Picture 10" descr="http://essbiztools.com.au/images/logo-banner-b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0"/>
          <a:stretch/>
        </p:blipFill>
        <p:spPr bwMode="auto">
          <a:xfrm>
            <a:off x="26448" y="0"/>
            <a:ext cx="9144000" cy="11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elle\Pictures\btnew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" y="4741627"/>
            <a:ext cx="1204912" cy="35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7968" y="8594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n>
                  <a:solidFill>
                    <a:srgbClr val="E15905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Types of Businesses That Have Raised Capital</a:t>
            </a:r>
            <a:endParaRPr lang="en-AU" sz="3200" b="1" dirty="0" smtClean="0">
              <a:ln>
                <a:solidFill>
                  <a:srgbClr val="E15905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A2D478A-A997-4E3E-B160-2DC678BE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BBDD9-D469-4F8F-BF8C-92DD0D738F4E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6525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/>
    </p:bldLst>
  </p:timing>
</p:sld>
</file>

<file path=ppt/theme/theme1.xml><?xml version="1.0" encoding="utf-8"?>
<a:theme xmlns:a="http://schemas.openxmlformats.org/drawingml/2006/main" name="ESS BIZTOOLS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8484E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BIZTOOLS_TEMPLATE</Template>
  <TotalTime>1980</TotalTime>
  <Words>1885</Words>
  <Application>Microsoft Office PowerPoint</Application>
  <PresentationFormat>On-screen Show (16:9)</PresentationFormat>
  <Paragraphs>371</Paragraphs>
  <Slides>46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Arial Black</vt:lpstr>
      <vt:lpstr>Source Sans Pro Regular</vt:lpstr>
      <vt:lpstr>Wingdings</vt:lpstr>
      <vt:lpstr>ESS BIZTOOLS_TEMPLATE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TBD</dc:creator>
  <dc:description>Team Training for Business Advisory Services</dc:description>
  <cp:lastModifiedBy>Evelyn Sorohan</cp:lastModifiedBy>
  <cp:revision>334</cp:revision>
  <cp:lastPrinted>2019-02-26T05:48:18Z</cp:lastPrinted>
  <dcterms:created xsi:type="dcterms:W3CDTF">2013-02-27T00:15:02Z</dcterms:created>
  <dcterms:modified xsi:type="dcterms:W3CDTF">2019-02-26T22:23:30Z</dcterms:modified>
</cp:coreProperties>
</file>