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655" r:id="rId2"/>
    <p:sldId id="671" r:id="rId3"/>
    <p:sldId id="759" r:id="rId4"/>
    <p:sldId id="775" r:id="rId5"/>
    <p:sldId id="776" r:id="rId6"/>
    <p:sldId id="760" r:id="rId7"/>
    <p:sldId id="761" r:id="rId8"/>
    <p:sldId id="777" r:id="rId9"/>
    <p:sldId id="778" r:id="rId10"/>
    <p:sldId id="779" r:id="rId11"/>
    <p:sldId id="762" r:id="rId12"/>
    <p:sldId id="763" r:id="rId13"/>
    <p:sldId id="780" r:id="rId14"/>
    <p:sldId id="764" r:id="rId15"/>
    <p:sldId id="781" r:id="rId16"/>
    <p:sldId id="765" r:id="rId17"/>
    <p:sldId id="732" r:id="rId18"/>
    <p:sldId id="678" r:id="rId19"/>
    <p:sldId id="758" r:id="rId20"/>
  </p:sldIdLst>
  <p:sldSz cx="9144000" cy="5143500" type="screen16x9"/>
  <p:notesSz cx="6858000" cy="9945688"/>
  <p:defaultTextStyle>
    <a:defPPr>
      <a:defRPr lang="en-AU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E15905"/>
    <a:srgbClr val="FF9900"/>
    <a:srgbClr val="FF6600"/>
    <a:srgbClr val="FFCC99"/>
    <a:srgbClr val="FFFFCC"/>
    <a:srgbClr val="FFCC66"/>
    <a:srgbClr val="CCECFF"/>
    <a:srgbClr val="02224B"/>
    <a:srgbClr val="FFCC00"/>
    <a:srgbClr val="FEBB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070" autoAdjust="0"/>
    <p:restoredTop sz="90888" autoAdjust="0"/>
  </p:normalViewPr>
  <p:slideViewPr>
    <p:cSldViewPr>
      <p:cViewPr varScale="1">
        <p:scale>
          <a:sx n="119" d="100"/>
          <a:sy n="119" d="100"/>
        </p:scale>
        <p:origin x="402" y="96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4" y="1"/>
            <a:ext cx="2971800" cy="495301"/>
          </a:xfrm>
          <a:prstGeom prst="rect">
            <a:avLst/>
          </a:prstGeom>
        </p:spPr>
        <p:txBody>
          <a:bodyPr vert="horz" lIns="91079" tIns="45541" rIns="91079" bIns="45541" rtlCol="0"/>
          <a:lstStyle>
            <a:lvl1pPr algn="l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7" y="1"/>
            <a:ext cx="2971800" cy="495301"/>
          </a:xfrm>
          <a:prstGeom prst="rect">
            <a:avLst/>
          </a:prstGeom>
        </p:spPr>
        <p:txBody>
          <a:bodyPr vert="horz" lIns="91079" tIns="45541" rIns="91079" bIns="45541" rtlCol="0"/>
          <a:lstStyle>
            <a:lvl1pPr algn="r">
              <a:defRPr sz="1200"/>
            </a:lvl1pPr>
          </a:lstStyle>
          <a:p>
            <a:pPr>
              <a:defRPr/>
            </a:pPr>
            <a:fld id="{41484336-EF3E-4077-9865-60227939661C}" type="datetimeFigureOut">
              <a:rPr lang="en-US"/>
              <a:pPr>
                <a:defRPr/>
              </a:pPr>
              <a:t>7/9/2020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4" y="9448799"/>
            <a:ext cx="2971800" cy="495301"/>
          </a:xfrm>
          <a:prstGeom prst="rect">
            <a:avLst/>
          </a:prstGeom>
        </p:spPr>
        <p:txBody>
          <a:bodyPr vert="horz" lIns="91079" tIns="45541" rIns="91079" bIns="45541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7" y="9448799"/>
            <a:ext cx="2971800" cy="495301"/>
          </a:xfrm>
          <a:prstGeom prst="rect">
            <a:avLst/>
          </a:prstGeom>
        </p:spPr>
        <p:txBody>
          <a:bodyPr vert="horz" lIns="91079" tIns="45541" rIns="91079" bIns="45541" rtlCol="0" anchor="b"/>
          <a:lstStyle>
            <a:lvl1pPr algn="r">
              <a:defRPr sz="1200"/>
            </a:lvl1pPr>
          </a:lstStyle>
          <a:p>
            <a:pPr>
              <a:defRPr/>
            </a:pPr>
            <a:fld id="{3EBCFDCB-68EC-4F5F-8583-A22F50BE789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911347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" y="1"/>
            <a:ext cx="2971800" cy="4953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079" tIns="45541" rIns="91079" bIns="45541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1"/>
            <a:ext cx="2971800" cy="4953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079" tIns="45541" rIns="91079" bIns="45541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450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" y="746125"/>
            <a:ext cx="6629400" cy="37290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2" y="4722818"/>
            <a:ext cx="5029200" cy="44767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079" tIns="45541" rIns="91079" bIns="4554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 noProof="0"/>
              <a:t>Click to edit Master text styles</a:t>
            </a:r>
          </a:p>
          <a:p>
            <a:pPr lvl="1"/>
            <a:r>
              <a:rPr lang="en-AU" noProof="0"/>
              <a:t>Second level</a:t>
            </a:r>
          </a:p>
          <a:p>
            <a:pPr lvl="2"/>
            <a:r>
              <a:rPr lang="en-AU" noProof="0"/>
              <a:t>Third level</a:t>
            </a:r>
          </a:p>
          <a:p>
            <a:pPr lvl="3"/>
            <a:r>
              <a:rPr lang="en-AU" noProof="0"/>
              <a:t>Fourth level</a:t>
            </a:r>
          </a:p>
          <a:p>
            <a:pPr lvl="4"/>
            <a:r>
              <a:rPr lang="en-AU" noProof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" y="9450387"/>
            <a:ext cx="2971800" cy="4953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079" tIns="45541" rIns="91079" bIns="45541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9450387"/>
            <a:ext cx="2971800" cy="4953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079" tIns="45541" rIns="91079" bIns="45541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39B0C109-51C3-4A06-9945-EDAF71B4BAED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56772852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9B0C109-51C3-4A06-9945-EDAF71B4BAED}" type="slidenum">
              <a:rPr lang="en-AU" smtClean="0"/>
              <a:pPr>
                <a:defRPr/>
              </a:pPr>
              <a:t>1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89643213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9B0C109-51C3-4A06-9945-EDAF71B4BAED}" type="slidenum">
              <a:rPr lang="en-AU" smtClean="0"/>
              <a:pPr>
                <a:defRPr/>
              </a:pPr>
              <a:t>10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02895962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9B0C109-51C3-4A06-9945-EDAF71B4BAED}" type="slidenum">
              <a:rPr lang="en-AU" smtClean="0"/>
              <a:pPr>
                <a:defRPr/>
              </a:pPr>
              <a:t>11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87592562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9B0C109-51C3-4A06-9945-EDAF71B4BAED}" type="slidenum">
              <a:rPr lang="en-AU" smtClean="0"/>
              <a:pPr>
                <a:defRPr/>
              </a:pPr>
              <a:t>12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64686454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9B0C109-51C3-4A06-9945-EDAF71B4BAED}" type="slidenum">
              <a:rPr lang="en-AU" smtClean="0"/>
              <a:pPr>
                <a:defRPr/>
              </a:pPr>
              <a:t>13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14821215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9B0C109-51C3-4A06-9945-EDAF71B4BAED}" type="slidenum">
              <a:rPr lang="en-AU" smtClean="0"/>
              <a:pPr>
                <a:defRPr/>
              </a:pPr>
              <a:t>14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90494912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9B0C109-51C3-4A06-9945-EDAF71B4BAED}" type="slidenum">
              <a:rPr lang="en-AU" smtClean="0"/>
              <a:pPr>
                <a:defRPr/>
              </a:pPr>
              <a:t>15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59244177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9B0C109-51C3-4A06-9945-EDAF71B4BAED}" type="slidenum">
              <a:rPr lang="en-AU" smtClean="0"/>
              <a:pPr>
                <a:defRPr/>
              </a:pPr>
              <a:t>16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12162279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9B0C109-51C3-4A06-9945-EDAF71B4BAED}" type="slidenum">
              <a:rPr lang="en-AU" smtClean="0"/>
              <a:pPr>
                <a:defRPr/>
              </a:pPr>
              <a:t>17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0910892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9B0C109-51C3-4A06-9945-EDAF71B4BAED}" type="slidenum">
              <a:rPr lang="en-AU" smtClean="0"/>
              <a:pPr>
                <a:defRPr/>
              </a:pPr>
              <a:t>18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5918760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9B0C109-51C3-4A06-9945-EDAF71B4BAED}" type="slidenum">
              <a:rPr lang="en-AU" smtClean="0"/>
              <a:pPr>
                <a:defRPr/>
              </a:pPr>
              <a:t>19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3442430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9B0C109-51C3-4A06-9945-EDAF71B4BAED}" type="slidenum">
              <a:rPr lang="en-AU" smtClean="0"/>
              <a:pPr>
                <a:defRPr/>
              </a:pPr>
              <a:t>2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7927682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9B0C109-51C3-4A06-9945-EDAF71B4BAED}" type="slidenum">
              <a:rPr lang="en-AU" smtClean="0"/>
              <a:pPr>
                <a:defRPr/>
              </a:pPr>
              <a:t>3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91848029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9B0C109-51C3-4A06-9945-EDAF71B4BAED}" type="slidenum">
              <a:rPr lang="en-AU" smtClean="0"/>
              <a:pPr>
                <a:defRPr/>
              </a:pPr>
              <a:t>4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40821369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9B0C109-51C3-4A06-9945-EDAF71B4BAED}" type="slidenum">
              <a:rPr lang="en-AU" smtClean="0"/>
              <a:pPr>
                <a:defRPr/>
              </a:pPr>
              <a:t>5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58443876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9B0C109-51C3-4A06-9945-EDAF71B4BAED}" type="slidenum">
              <a:rPr lang="en-AU" smtClean="0"/>
              <a:pPr>
                <a:defRPr/>
              </a:pPr>
              <a:t>6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79665863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9B0C109-51C3-4A06-9945-EDAF71B4BAED}" type="slidenum">
              <a:rPr lang="en-AU" smtClean="0"/>
              <a:pPr>
                <a:defRPr/>
              </a:pPr>
              <a:t>7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38984110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9B0C109-51C3-4A06-9945-EDAF71B4BAED}" type="slidenum">
              <a:rPr lang="en-AU" smtClean="0"/>
              <a:pPr>
                <a:defRPr/>
              </a:pPr>
              <a:t>8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12736892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9B0C109-51C3-4A06-9945-EDAF71B4BAED}" type="slidenum">
              <a:rPr lang="en-AU" smtClean="0"/>
              <a:pPr>
                <a:defRPr/>
              </a:pPr>
              <a:t>9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5088468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sz="quarter" idx="10"/>
          </p:nvPr>
        </p:nvSpPr>
        <p:spPr>
          <a:xfrm>
            <a:off x="685800" y="4739878"/>
            <a:ext cx="7315200" cy="261938"/>
          </a:xfrm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r>
              <a:rPr lang="en-AU" dirty="0" smtClean="0"/>
              <a:t>Developing 2020/21 Strategic Planning With Your Clients</a:t>
            </a:r>
            <a:endParaRPr lang="en-AU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894437-142D-4FC5-B8E9-7F46DE270E11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925666130"/>
      </p:ext>
    </p:extLst>
  </p:cSld>
  <p:clrMapOvr>
    <a:masterClrMapping/>
  </p:clrMapOvr>
  <p:transition advClick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 algn="r">
              <a:defRPr/>
            </a:lvl1pPr>
          </a:lstStyle>
          <a:p>
            <a:pPr>
              <a:defRPr/>
            </a:pPr>
            <a:r>
              <a:rPr lang="en-AU" dirty="0" smtClean="0"/>
              <a:t>Developing 2020/21 Strategic Planning With Your Clients</a:t>
            </a:r>
            <a:endParaRPr lang="en-AU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1BF990-2F35-4824-9234-9540C36BC21F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985872042"/>
      </p:ext>
    </p:extLst>
  </p:cSld>
  <p:clrMapOvr>
    <a:masterClrMapping/>
  </p:clrMapOvr>
  <p:transition advClick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457200"/>
            <a:ext cx="1943100" cy="4114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457200"/>
            <a:ext cx="5676900" cy="4114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 algn="r">
              <a:defRPr/>
            </a:lvl1pPr>
          </a:lstStyle>
          <a:p>
            <a:pPr>
              <a:defRPr/>
            </a:pPr>
            <a:r>
              <a:rPr lang="en-AU" dirty="0" smtClean="0"/>
              <a:t>Developing 2020/21 Strategic Planning With Your Clients</a:t>
            </a:r>
            <a:endParaRPr lang="en-AU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4F2C9A-B289-4ED9-9617-ADF8FB45B7E5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646012594"/>
      </p:ext>
    </p:extLst>
  </p:cSld>
  <p:clrMapOvr>
    <a:masterClrMapping/>
  </p:clrMapOvr>
  <p:transition advClick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 dirty="0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sz="quarter" idx="10"/>
          </p:nvPr>
        </p:nvSpPr>
        <p:spPr>
          <a:xfrm>
            <a:off x="2051050" y="4822031"/>
            <a:ext cx="5949950" cy="234554"/>
          </a:xfrm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r>
              <a:rPr lang="en-AU" dirty="0" smtClean="0"/>
              <a:t>Developing 2020/21 Strategic Planning With Your Clients</a:t>
            </a:r>
            <a:endParaRPr lang="en-AU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8077200" y="4794647"/>
            <a:ext cx="381000" cy="26193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1BBDD9-D469-4F8F-BF8C-92DD0D738F4E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399828232"/>
      </p:ext>
    </p:extLst>
  </p:cSld>
  <p:clrMapOvr>
    <a:masterClrMapping/>
  </p:clrMapOvr>
  <p:transition advClick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 algn="r">
              <a:defRPr/>
            </a:lvl1pPr>
          </a:lstStyle>
          <a:p>
            <a:pPr>
              <a:defRPr/>
            </a:pPr>
            <a:r>
              <a:rPr lang="en-AU" dirty="0" smtClean="0"/>
              <a:t>Developing 2020/21 Strategic Planning With Your Clients</a:t>
            </a:r>
            <a:endParaRPr lang="en-AU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9FA840-3AD2-4879-A3F4-9C5EE1525A5D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148040075"/>
      </p:ext>
    </p:extLst>
  </p:cSld>
  <p:clrMapOvr>
    <a:masterClrMapping/>
  </p:clrMapOvr>
  <p:transition advClick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 algn="r">
              <a:defRPr/>
            </a:lvl1pPr>
          </a:lstStyle>
          <a:p>
            <a:pPr>
              <a:defRPr/>
            </a:pPr>
            <a:r>
              <a:rPr lang="en-AU" dirty="0" smtClean="0"/>
              <a:t>Developing 2020/21 Strategic Planning With Your Clients</a:t>
            </a:r>
            <a:endParaRPr lang="en-A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EA2380-AE18-474E-9C40-9821F13E6B6F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078480832"/>
      </p:ext>
    </p:extLst>
  </p:cSld>
  <p:clrMapOvr>
    <a:masterClrMapping/>
  </p:clrMapOvr>
  <p:transition advClick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 algn="r">
              <a:defRPr/>
            </a:lvl1pPr>
          </a:lstStyle>
          <a:p>
            <a:pPr>
              <a:defRPr/>
            </a:pPr>
            <a:r>
              <a:rPr lang="en-AU" dirty="0" smtClean="0"/>
              <a:t>Developing 2020/21 Strategic Planning With Your Clients</a:t>
            </a:r>
            <a:endParaRPr lang="en-AU" dirty="0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775219-AD4B-439E-8E24-8F4F315FC43B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268543035"/>
      </p:ext>
    </p:extLst>
  </p:cSld>
  <p:clrMapOvr>
    <a:masterClrMapping/>
  </p:clrMapOvr>
  <p:transition advClick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 algn="r">
              <a:defRPr/>
            </a:lvl1pPr>
          </a:lstStyle>
          <a:p>
            <a:pPr>
              <a:defRPr/>
            </a:pPr>
            <a:r>
              <a:rPr lang="en-AU" dirty="0" smtClean="0"/>
              <a:t>Developing 2020/21 Strategic Planning With Your Clients</a:t>
            </a:r>
            <a:endParaRPr lang="en-AU" dirty="0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3F5E07-FDBB-4831-9B54-4A4428048152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594059421"/>
      </p:ext>
    </p:extLst>
  </p:cSld>
  <p:clrMapOvr>
    <a:masterClrMapping/>
  </p:clrMapOvr>
  <p:transition advClick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 algn="r">
              <a:defRPr/>
            </a:lvl1pPr>
          </a:lstStyle>
          <a:p>
            <a:pPr>
              <a:defRPr/>
            </a:pPr>
            <a:r>
              <a:rPr lang="en-AU" dirty="0" smtClean="0"/>
              <a:t>Developing 2020/21 Strategic Planning With Your Clients</a:t>
            </a:r>
            <a:endParaRPr lang="en-AU" dirty="0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AE4076-3EC6-43F3-8095-71BC44870BD5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090927815"/>
      </p:ext>
    </p:extLst>
  </p:cSld>
  <p:clrMapOvr>
    <a:masterClrMapping/>
  </p:clrMapOvr>
  <p:transition advClick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 algn="r">
              <a:defRPr/>
            </a:lvl1pPr>
          </a:lstStyle>
          <a:p>
            <a:pPr>
              <a:defRPr/>
            </a:pPr>
            <a:r>
              <a:rPr lang="en-AU" dirty="0" smtClean="0"/>
              <a:t>Developing 2020/21 Strategic Planning With Your Clients</a:t>
            </a:r>
            <a:endParaRPr lang="en-A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BFC03E-2E58-4B62-A6DC-A0AB005EE6D2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497376496"/>
      </p:ext>
    </p:extLst>
  </p:cSld>
  <p:clrMapOvr>
    <a:masterClrMapping/>
  </p:clrMapOvr>
  <p:transition advClick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Click icon to add picture</a:t>
            </a:r>
            <a:endParaRPr lang="en-AU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 algn="r">
              <a:defRPr/>
            </a:lvl1pPr>
          </a:lstStyle>
          <a:p>
            <a:pPr>
              <a:defRPr/>
            </a:pPr>
            <a:r>
              <a:rPr lang="en-AU" dirty="0" smtClean="0"/>
              <a:t>Developing 2020/21 Strategic Planning With Your Clients</a:t>
            </a:r>
            <a:endParaRPr lang="en-A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48E89D-A95F-4234-86C3-44C446A3C94E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184238863"/>
      </p:ext>
    </p:extLst>
  </p:cSld>
  <p:clrMapOvr>
    <a:masterClrMapping/>
  </p:clrMapOvr>
  <p:transition advClick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57200"/>
            <a:ext cx="77724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AU" alt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85900"/>
            <a:ext cx="7772400" cy="308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AU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5800" y="4686300"/>
            <a:ext cx="73152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000" b="1" i="1"/>
            </a:lvl1pPr>
          </a:lstStyle>
          <a:p>
            <a:pPr>
              <a:defRPr/>
            </a:pPr>
            <a:r>
              <a:rPr lang="en-AU" dirty="0" smtClean="0"/>
              <a:t>Developing 2020/21 Strategic Planning With Your Clients</a:t>
            </a:r>
            <a:endParaRPr lang="en-AU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077200" y="4686300"/>
            <a:ext cx="381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 b="1" i="1"/>
            </a:lvl1pPr>
          </a:lstStyle>
          <a:p>
            <a:pPr>
              <a:defRPr/>
            </a:pPr>
            <a:fld id="{197E2F40-92A8-4EB9-BEA4-1C694E475D92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21" r:id="rId1"/>
    <p:sldLayoutId id="2147484722" r:id="rId2"/>
    <p:sldLayoutId id="2147484723" r:id="rId3"/>
    <p:sldLayoutId id="2147484724" r:id="rId4"/>
    <p:sldLayoutId id="2147484725" r:id="rId5"/>
    <p:sldLayoutId id="2147484726" r:id="rId6"/>
    <p:sldLayoutId id="2147484727" r:id="rId7"/>
    <p:sldLayoutId id="2147484728" r:id="rId8"/>
    <p:sldLayoutId id="2147484729" r:id="rId9"/>
    <p:sldLayoutId id="2147484730" r:id="rId10"/>
    <p:sldLayoutId id="2147484731" r:id="rId11"/>
  </p:sldLayoutIdLst>
  <p:transition advClick="0"/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mailto:peter@essbiztools.com.au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1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21" name="Picture 9" descr="http://essbiztools.com.au/images/logo-banner-bg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88" r="37564"/>
          <a:stretch/>
        </p:blipFill>
        <p:spPr bwMode="auto">
          <a:xfrm>
            <a:off x="5676" y="1563638"/>
            <a:ext cx="9144001" cy="32223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319" name="Picture 7" descr="C:\Users\Belle\Pictures\btnewlogo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95486"/>
            <a:ext cx="2923777" cy="720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1354" y="1563638"/>
            <a:ext cx="9144001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2800" b="1" dirty="0" smtClean="0">
                <a:ln>
                  <a:solidFill>
                    <a:srgbClr val="E15905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MEMBERS’ WEBINAR</a:t>
            </a:r>
          </a:p>
          <a:p>
            <a:pPr algn="ctr"/>
            <a:r>
              <a:rPr lang="en-AU" sz="2800" b="1" dirty="0" smtClean="0">
                <a:ln>
                  <a:solidFill>
                    <a:srgbClr val="E15905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“DEVELOPING 2020/21 STRATEGIC PLANNING WITH YOUR CLIENTS”</a:t>
            </a:r>
            <a:endParaRPr lang="en-AU" sz="2800" b="1" dirty="0">
              <a:ln>
                <a:solidFill>
                  <a:srgbClr val="E15905"/>
                </a:solidFill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-2" y="3396937"/>
            <a:ext cx="914400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b="1" dirty="0">
                <a:ln>
                  <a:solidFill>
                    <a:srgbClr val="E15905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Presented by:</a:t>
            </a:r>
          </a:p>
          <a:p>
            <a:pPr algn="ctr"/>
            <a:r>
              <a:rPr lang="en-AU" b="1" dirty="0">
                <a:ln>
                  <a:solidFill>
                    <a:srgbClr val="E15905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Peter Towers, Managing Director, ESS BIZTOOLS</a:t>
            </a:r>
          </a:p>
        </p:txBody>
      </p:sp>
    </p:spTree>
    <p:extLst>
      <p:ext uri="{BB962C8B-B14F-4D97-AF65-F5344CB8AC3E}">
        <p14:creationId xmlns:p14="http://schemas.microsoft.com/office/powerpoint/2010/main" val="312500425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3707905" y="4842805"/>
            <a:ext cx="3960439" cy="23455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AU" altLang="en-US" sz="1000" dirty="0" smtClean="0"/>
              <a:t>Developing 2020/21 Strategic Planning With Your Clients</a:t>
            </a:r>
            <a:endParaRPr lang="en-AU" altLang="en-US" sz="1000" dirty="0"/>
          </a:p>
        </p:txBody>
      </p:sp>
      <p:sp>
        <p:nvSpPr>
          <p:cNvPr id="22535" name="Content Placeholder 8"/>
          <p:cNvSpPr>
            <a:spLocks noGrp="1"/>
          </p:cNvSpPr>
          <p:nvPr>
            <p:ph idx="1"/>
          </p:nvPr>
        </p:nvSpPr>
        <p:spPr>
          <a:xfrm>
            <a:off x="251520" y="1810942"/>
            <a:ext cx="6696744" cy="2200968"/>
          </a:xfrm>
        </p:spPr>
        <p:txBody>
          <a:bodyPr/>
          <a:lstStyle/>
          <a:p>
            <a:r>
              <a:rPr lang="en-AU" sz="2800" dirty="0" smtClean="0"/>
              <a:t>Funding requirements</a:t>
            </a:r>
          </a:p>
          <a:p>
            <a:r>
              <a:rPr lang="en-AU" sz="2800" dirty="0" smtClean="0"/>
              <a:t>Vision for the business</a:t>
            </a:r>
          </a:p>
          <a:p>
            <a:r>
              <a:rPr lang="en-AU" sz="2800" dirty="0" smtClean="0"/>
              <a:t>Where do you want to be in 3 years?</a:t>
            </a:r>
          </a:p>
          <a:p>
            <a:r>
              <a:rPr lang="en-AU" sz="2800" dirty="0" smtClean="0"/>
              <a:t>Where do you want to be in 5 years?</a:t>
            </a:r>
          </a:p>
        </p:txBody>
      </p:sp>
      <p:pic>
        <p:nvPicPr>
          <p:cNvPr id="9" name="Picture 10" descr="http://essbiztools.com.au/images/logo-banner-bg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5620"/>
          <a:stretch/>
        </p:blipFill>
        <p:spPr bwMode="auto">
          <a:xfrm>
            <a:off x="-19702" y="-1864"/>
            <a:ext cx="9144000" cy="1149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 descr="C:\Users\Belle\Pictures\btnewlogo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4697809"/>
            <a:ext cx="1204912" cy="3504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0" y="51470"/>
            <a:ext cx="543547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3200" b="1" dirty="0" smtClean="0">
                <a:ln>
                  <a:solidFill>
                    <a:srgbClr val="E15905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Strategic Planning with your Clients (cont’d…)</a:t>
            </a:r>
            <a:endParaRPr lang="en-AU" sz="3200" b="1" dirty="0">
              <a:ln>
                <a:solidFill>
                  <a:srgbClr val="E15905"/>
                </a:solidFill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515523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5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5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25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25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25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25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25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25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5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3707905" y="4842805"/>
            <a:ext cx="3960439" cy="23455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AU" altLang="en-US" sz="1000" dirty="0" smtClean="0"/>
              <a:t>Developing 2020/21 Strategic Planning With Your Clients</a:t>
            </a:r>
            <a:endParaRPr lang="en-AU" altLang="en-US" sz="1000" dirty="0"/>
          </a:p>
        </p:txBody>
      </p:sp>
      <p:sp>
        <p:nvSpPr>
          <p:cNvPr id="22535" name="Content Placeholder 8"/>
          <p:cNvSpPr>
            <a:spLocks noGrp="1"/>
          </p:cNvSpPr>
          <p:nvPr>
            <p:ph idx="1"/>
          </p:nvPr>
        </p:nvSpPr>
        <p:spPr>
          <a:xfrm>
            <a:off x="323528" y="1995686"/>
            <a:ext cx="5827331" cy="1656184"/>
          </a:xfrm>
        </p:spPr>
        <p:txBody>
          <a:bodyPr/>
          <a:lstStyle/>
          <a:p>
            <a:r>
              <a:rPr lang="en-AU" sz="2800" dirty="0" smtClean="0"/>
              <a:t>Business Plan</a:t>
            </a:r>
          </a:p>
          <a:p>
            <a:r>
              <a:rPr lang="en-AU" sz="2800" dirty="0" smtClean="0"/>
              <a:t>Budgets and Cashflow Forecasts</a:t>
            </a:r>
          </a:p>
          <a:p>
            <a:r>
              <a:rPr lang="en-AU" sz="2800" dirty="0" smtClean="0"/>
              <a:t>Funding shortage?</a:t>
            </a:r>
            <a:endParaRPr lang="en-AU" sz="2400" dirty="0" smtClean="0"/>
          </a:p>
        </p:txBody>
      </p:sp>
      <p:pic>
        <p:nvPicPr>
          <p:cNvPr id="9" name="Picture 10" descr="http://essbiztools.com.au/images/logo-banner-bg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5620"/>
          <a:stretch/>
        </p:blipFill>
        <p:spPr bwMode="auto">
          <a:xfrm>
            <a:off x="-19702" y="-1864"/>
            <a:ext cx="9144000" cy="1149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 descr="C:\Users\Belle\Pictures\btnewlogo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4697809"/>
            <a:ext cx="1204912" cy="3504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0" y="258783"/>
            <a:ext cx="543547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3200" b="1" dirty="0" smtClean="0">
                <a:ln>
                  <a:solidFill>
                    <a:srgbClr val="E15905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Planning</a:t>
            </a:r>
            <a:endParaRPr lang="en-AU" sz="3200" b="1" dirty="0">
              <a:ln>
                <a:solidFill>
                  <a:srgbClr val="E15905"/>
                </a:solidFill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7044656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5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5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25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25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25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25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5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3707905" y="4842805"/>
            <a:ext cx="3960439" cy="23455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AU" altLang="en-US" sz="1000" dirty="0" smtClean="0"/>
              <a:t>Developing 2020/21 Strategic Planning With Your Clients</a:t>
            </a:r>
            <a:endParaRPr lang="en-AU" altLang="en-US" sz="1000" dirty="0"/>
          </a:p>
        </p:txBody>
      </p:sp>
      <p:sp>
        <p:nvSpPr>
          <p:cNvPr id="22535" name="Content Placeholder 8"/>
          <p:cNvSpPr>
            <a:spLocks noGrp="1"/>
          </p:cNvSpPr>
          <p:nvPr>
            <p:ph idx="1"/>
          </p:nvPr>
        </p:nvSpPr>
        <p:spPr>
          <a:xfrm>
            <a:off x="179513" y="1419622"/>
            <a:ext cx="6552728" cy="3096344"/>
          </a:xfrm>
        </p:spPr>
        <p:txBody>
          <a:bodyPr/>
          <a:lstStyle/>
          <a:p>
            <a:r>
              <a:rPr lang="en-AU" sz="2800" dirty="0" smtClean="0"/>
              <a:t>Owners’/Shareholders’ loans</a:t>
            </a:r>
          </a:p>
          <a:p>
            <a:r>
              <a:rPr lang="en-AU" sz="2400" dirty="0" smtClean="0"/>
              <a:t>Friends’ loans</a:t>
            </a:r>
          </a:p>
          <a:p>
            <a:r>
              <a:rPr lang="en-AU" smtClean="0"/>
              <a:t>Loans </a:t>
            </a:r>
            <a:r>
              <a:rPr lang="en-AU" dirty="0" smtClean="0"/>
              <a:t>from bank or other financial institution</a:t>
            </a:r>
          </a:p>
          <a:p>
            <a:r>
              <a:rPr lang="en-AU" dirty="0" smtClean="0"/>
              <a:t>Section 708 Capital Raising</a:t>
            </a:r>
          </a:p>
          <a:p>
            <a:r>
              <a:rPr lang="en-AU" dirty="0" smtClean="0"/>
              <a:t>Early Stage Innovation Company Capital Raising</a:t>
            </a:r>
          </a:p>
          <a:p>
            <a:endParaRPr lang="en-AU" sz="2400" dirty="0" smtClean="0"/>
          </a:p>
        </p:txBody>
      </p:sp>
      <p:pic>
        <p:nvPicPr>
          <p:cNvPr id="9" name="Picture 10" descr="http://essbiztools.com.au/images/logo-banner-bg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5620"/>
          <a:stretch/>
        </p:blipFill>
        <p:spPr bwMode="auto">
          <a:xfrm>
            <a:off x="-19702" y="-1864"/>
            <a:ext cx="9144000" cy="1149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 descr="C:\Users\Belle\Pictures\btnewlogo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4697809"/>
            <a:ext cx="1204912" cy="3504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0" y="258783"/>
            <a:ext cx="543547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3200" b="1" dirty="0" smtClean="0">
                <a:ln>
                  <a:solidFill>
                    <a:srgbClr val="E15905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Funding Opportunities?</a:t>
            </a:r>
            <a:endParaRPr lang="en-AU" sz="3200" b="1" dirty="0">
              <a:ln>
                <a:solidFill>
                  <a:srgbClr val="E15905"/>
                </a:solidFill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0918228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5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5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25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25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25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25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25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25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25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25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5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3707905" y="4842805"/>
            <a:ext cx="3960439" cy="23455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AU" altLang="en-US" sz="1000" dirty="0" smtClean="0"/>
              <a:t>Developing 2020/21 Strategic Planning With Your Clients</a:t>
            </a:r>
            <a:endParaRPr lang="en-AU" altLang="en-US" sz="1000" dirty="0"/>
          </a:p>
        </p:txBody>
      </p:sp>
      <p:sp>
        <p:nvSpPr>
          <p:cNvPr id="22535" name="Content Placeholder 8"/>
          <p:cNvSpPr>
            <a:spLocks noGrp="1"/>
          </p:cNvSpPr>
          <p:nvPr>
            <p:ph idx="1"/>
          </p:nvPr>
        </p:nvSpPr>
        <p:spPr>
          <a:xfrm>
            <a:off x="179513" y="1635646"/>
            <a:ext cx="6552728" cy="2520280"/>
          </a:xfrm>
        </p:spPr>
        <p:txBody>
          <a:bodyPr/>
          <a:lstStyle/>
          <a:p>
            <a:r>
              <a:rPr lang="en-AU" sz="2800" dirty="0" smtClean="0"/>
              <a:t>Crowd Sourced Funding Equity Finance Raising</a:t>
            </a:r>
          </a:p>
          <a:p>
            <a:r>
              <a:rPr lang="en-AU" sz="2800" dirty="0" smtClean="0"/>
              <a:t>Australian Business Growth Fund</a:t>
            </a:r>
          </a:p>
          <a:p>
            <a:r>
              <a:rPr lang="en-AU" sz="2800" dirty="0" smtClean="0"/>
              <a:t>Government Grants – Accelerating Commercialisation</a:t>
            </a:r>
          </a:p>
        </p:txBody>
      </p:sp>
      <p:pic>
        <p:nvPicPr>
          <p:cNvPr id="9" name="Picture 10" descr="http://essbiztools.com.au/images/logo-banner-bg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5620"/>
          <a:stretch/>
        </p:blipFill>
        <p:spPr bwMode="auto">
          <a:xfrm>
            <a:off x="-19702" y="-1864"/>
            <a:ext cx="9144000" cy="1149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 descr="C:\Users\Belle\Pictures\btnewlogo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4697809"/>
            <a:ext cx="1204912" cy="3504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72630" y="123478"/>
            <a:ext cx="543547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3200" b="1" dirty="0" smtClean="0">
                <a:ln>
                  <a:solidFill>
                    <a:srgbClr val="E15905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Funding Opportunities? (cont’d…)</a:t>
            </a:r>
            <a:endParaRPr lang="en-AU" sz="3200" b="1" dirty="0">
              <a:ln>
                <a:solidFill>
                  <a:srgbClr val="E15905"/>
                </a:solidFill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6555900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5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5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25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25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25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25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5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3707905" y="4842805"/>
            <a:ext cx="3960439" cy="23455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AU" altLang="en-US" sz="1000" dirty="0" smtClean="0"/>
              <a:t>Developing 2020/21 Strategic Planning With Your Clients</a:t>
            </a:r>
            <a:endParaRPr lang="en-AU" altLang="en-US" sz="1000" dirty="0"/>
          </a:p>
        </p:txBody>
      </p:sp>
      <p:sp>
        <p:nvSpPr>
          <p:cNvPr id="22535" name="Content Placeholder 8"/>
          <p:cNvSpPr>
            <a:spLocks noGrp="1"/>
          </p:cNvSpPr>
          <p:nvPr>
            <p:ph idx="1"/>
          </p:nvPr>
        </p:nvSpPr>
        <p:spPr>
          <a:xfrm>
            <a:off x="179512" y="1491630"/>
            <a:ext cx="6480719" cy="3206179"/>
          </a:xfrm>
        </p:spPr>
        <p:txBody>
          <a:bodyPr/>
          <a:lstStyle/>
          <a:p>
            <a:r>
              <a:rPr lang="en-AU" sz="2800" dirty="0" smtClean="0"/>
              <a:t>Monthly Business Review Meeting (not taxation reviews)</a:t>
            </a:r>
          </a:p>
          <a:p>
            <a:r>
              <a:rPr lang="en-AU" sz="2800" dirty="0" smtClean="0"/>
              <a:t>Monthly financial accounts for individual business units</a:t>
            </a:r>
          </a:p>
          <a:p>
            <a:r>
              <a:rPr lang="en-AU" sz="2800" dirty="0" smtClean="0"/>
              <a:t>Key Performance Indicators for each business unit</a:t>
            </a:r>
            <a:endParaRPr lang="en-AU" sz="2400" dirty="0" smtClean="0"/>
          </a:p>
        </p:txBody>
      </p:sp>
      <p:pic>
        <p:nvPicPr>
          <p:cNvPr id="9" name="Picture 10" descr="http://essbiztools.com.au/images/logo-banner-bg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5620"/>
          <a:stretch/>
        </p:blipFill>
        <p:spPr bwMode="auto">
          <a:xfrm>
            <a:off x="-19702" y="-1864"/>
            <a:ext cx="9144000" cy="1149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 descr="C:\Users\Belle\Pictures\btnewlogo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4697809"/>
            <a:ext cx="1204912" cy="3504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0" y="51470"/>
            <a:ext cx="759633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3200" b="1" dirty="0" smtClean="0">
                <a:ln>
                  <a:solidFill>
                    <a:srgbClr val="E15905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Ongoing Involvement for the Implementation of the Strategies</a:t>
            </a:r>
            <a:endParaRPr lang="en-AU" sz="3200" b="1" dirty="0">
              <a:ln>
                <a:solidFill>
                  <a:srgbClr val="E15905"/>
                </a:solidFill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8939008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5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5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25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25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25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25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5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3707905" y="4842805"/>
            <a:ext cx="3960439" cy="23455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AU" altLang="en-US" sz="1000" dirty="0" smtClean="0"/>
              <a:t>Developing 2020/21 Strategic Planning With Your Clients</a:t>
            </a:r>
            <a:endParaRPr lang="en-AU" altLang="en-US" sz="1000" dirty="0"/>
          </a:p>
        </p:txBody>
      </p:sp>
      <p:sp>
        <p:nvSpPr>
          <p:cNvPr id="22535" name="Content Placeholder 8"/>
          <p:cNvSpPr>
            <a:spLocks noGrp="1"/>
          </p:cNvSpPr>
          <p:nvPr>
            <p:ph idx="1"/>
          </p:nvPr>
        </p:nvSpPr>
        <p:spPr>
          <a:xfrm>
            <a:off x="179512" y="1635646"/>
            <a:ext cx="6480719" cy="2592288"/>
          </a:xfrm>
        </p:spPr>
        <p:txBody>
          <a:bodyPr/>
          <a:lstStyle/>
          <a:p>
            <a:r>
              <a:rPr lang="en-AU" sz="2800" dirty="0" smtClean="0"/>
              <a:t>Delivery of Chief Financial Officer services on an ongoing basis</a:t>
            </a:r>
          </a:p>
          <a:p>
            <a:endParaRPr lang="en-AU" sz="2800" dirty="0"/>
          </a:p>
          <a:p>
            <a:r>
              <a:rPr lang="en-AU" sz="2800" dirty="0" smtClean="0"/>
              <a:t>Availability for ongoing “what if” questions</a:t>
            </a:r>
          </a:p>
        </p:txBody>
      </p:sp>
      <p:pic>
        <p:nvPicPr>
          <p:cNvPr id="9" name="Picture 10" descr="http://essbiztools.com.au/images/logo-banner-bg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5620"/>
          <a:stretch/>
        </p:blipFill>
        <p:spPr bwMode="auto">
          <a:xfrm>
            <a:off x="-19702" y="-1864"/>
            <a:ext cx="9144000" cy="1149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 descr="C:\Users\Belle\Pictures\btnewlogo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4697809"/>
            <a:ext cx="1204912" cy="3504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0" y="51470"/>
            <a:ext cx="759633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3200" b="1" dirty="0" smtClean="0">
                <a:ln>
                  <a:solidFill>
                    <a:srgbClr val="E15905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Ongoing Involvement for the Implementation of the Strategies</a:t>
            </a:r>
            <a:endParaRPr lang="en-AU" sz="3200" b="1" dirty="0">
              <a:ln>
                <a:solidFill>
                  <a:srgbClr val="E15905"/>
                </a:solidFill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3570625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5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5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25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25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5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3707905" y="4842805"/>
            <a:ext cx="3960439" cy="23455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AU" altLang="en-US" sz="1000" dirty="0" smtClean="0"/>
              <a:t>Developing 2020/21 Strategic Planning With Your Clients</a:t>
            </a:r>
            <a:endParaRPr lang="en-AU" altLang="en-US" sz="1000" dirty="0"/>
          </a:p>
        </p:txBody>
      </p:sp>
      <p:sp>
        <p:nvSpPr>
          <p:cNvPr id="22535" name="Content Placeholder 8"/>
          <p:cNvSpPr>
            <a:spLocks noGrp="1"/>
          </p:cNvSpPr>
          <p:nvPr>
            <p:ph idx="1"/>
          </p:nvPr>
        </p:nvSpPr>
        <p:spPr>
          <a:xfrm>
            <a:off x="323528" y="1696041"/>
            <a:ext cx="5899339" cy="2531893"/>
          </a:xfrm>
        </p:spPr>
        <p:txBody>
          <a:bodyPr/>
          <a:lstStyle/>
          <a:p>
            <a:r>
              <a:rPr lang="en-AU" sz="2800" dirty="0" smtClean="0"/>
              <a:t>A Strategic Plan should not be developed and then forgotten</a:t>
            </a:r>
          </a:p>
          <a:p>
            <a:endParaRPr lang="en-AU" sz="2800" dirty="0"/>
          </a:p>
          <a:p>
            <a:r>
              <a:rPr lang="en-AU" sz="2800" dirty="0" smtClean="0"/>
              <a:t>Should be ongoing daily, weekly, monthly monitoring</a:t>
            </a:r>
            <a:endParaRPr lang="en-AU" sz="2400" dirty="0" smtClean="0"/>
          </a:p>
        </p:txBody>
      </p:sp>
      <p:pic>
        <p:nvPicPr>
          <p:cNvPr id="9" name="Picture 10" descr="http://essbiztools.com.au/images/logo-banner-bg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5620"/>
          <a:stretch/>
        </p:blipFill>
        <p:spPr bwMode="auto">
          <a:xfrm>
            <a:off x="-19702" y="-1864"/>
            <a:ext cx="9144000" cy="1149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 descr="C:\Users\Belle\Pictures\btnewlogo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4697809"/>
            <a:ext cx="1204912" cy="3504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0" y="258783"/>
            <a:ext cx="543547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3200" b="1" dirty="0" smtClean="0">
                <a:ln>
                  <a:solidFill>
                    <a:srgbClr val="E15905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Ongoing Activity</a:t>
            </a:r>
            <a:endParaRPr lang="en-AU" sz="3200" b="1" dirty="0">
              <a:ln>
                <a:solidFill>
                  <a:srgbClr val="E15905"/>
                </a:solidFill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2572620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5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5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25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25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5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3707904" y="4842805"/>
            <a:ext cx="4549097" cy="23455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AU" altLang="en-US" sz="1000" dirty="0" smtClean="0"/>
              <a:t>Developing 2020/21 Strategic Planning With Your Clients</a:t>
            </a:r>
            <a:endParaRPr lang="en-AU" altLang="en-US" sz="1000" dirty="0"/>
          </a:p>
        </p:txBody>
      </p:sp>
      <p:sp>
        <p:nvSpPr>
          <p:cNvPr id="22535" name="Content Placeholder 8"/>
          <p:cNvSpPr>
            <a:spLocks noGrp="1"/>
          </p:cNvSpPr>
          <p:nvPr>
            <p:ph idx="1"/>
          </p:nvPr>
        </p:nvSpPr>
        <p:spPr>
          <a:xfrm>
            <a:off x="179512" y="2255404"/>
            <a:ext cx="5832648" cy="1540482"/>
          </a:xfrm>
        </p:spPr>
        <p:txBody>
          <a:bodyPr/>
          <a:lstStyle/>
          <a:p>
            <a:r>
              <a:rPr lang="en-AU" sz="2800" dirty="0" smtClean="0"/>
              <a:t>If you have any questions, please send them to: </a:t>
            </a:r>
            <a:r>
              <a:rPr lang="en-AU" sz="2800" u="sng" dirty="0">
                <a:hlinkClick r:id="rId3"/>
              </a:rPr>
              <a:t>peter@essbiztools.com.au</a:t>
            </a:r>
            <a:endParaRPr lang="en-AU" sz="2800" u="sng" dirty="0"/>
          </a:p>
          <a:p>
            <a:pPr marL="0" indent="0">
              <a:buNone/>
            </a:pPr>
            <a:r>
              <a:rPr lang="en-AU" sz="2800" dirty="0"/>
              <a:t>   </a:t>
            </a:r>
          </a:p>
        </p:txBody>
      </p:sp>
      <p:pic>
        <p:nvPicPr>
          <p:cNvPr id="9" name="Picture 10" descr="http://essbiztools.com.au/images/logo-banner-bg.jpg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5620"/>
          <a:stretch/>
        </p:blipFill>
        <p:spPr bwMode="auto">
          <a:xfrm>
            <a:off x="0" y="5224"/>
            <a:ext cx="9144000" cy="1149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 descr="C:\Users\Belle\Pictures\btnewlogo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4368" y="4726956"/>
            <a:ext cx="1204912" cy="3504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0" y="287449"/>
            <a:ext cx="59401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3200" b="1" dirty="0">
                <a:ln>
                  <a:solidFill>
                    <a:srgbClr val="E15905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	</a:t>
            </a:r>
            <a:r>
              <a:rPr lang="en-AU" sz="3200" b="1" dirty="0" smtClean="0">
                <a:ln>
                  <a:solidFill>
                    <a:srgbClr val="E15905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QUESTIONS?</a:t>
            </a:r>
            <a:endParaRPr lang="en-AU" sz="3200" b="1" dirty="0">
              <a:ln>
                <a:solidFill>
                  <a:srgbClr val="E15905"/>
                </a:solidFill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8054106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5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5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5" grpId="0" uiExpand="1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3635896" y="4842805"/>
            <a:ext cx="4549097" cy="23455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AU" altLang="en-US" sz="1000" dirty="0" smtClean="0"/>
              <a:t>Developing 2020/21 Strategic Planning With Your Clients</a:t>
            </a:r>
            <a:endParaRPr lang="en-AU" altLang="en-US" sz="1000" dirty="0"/>
          </a:p>
        </p:txBody>
      </p:sp>
      <p:sp>
        <p:nvSpPr>
          <p:cNvPr id="22535" name="Content Placeholder 8"/>
          <p:cNvSpPr>
            <a:spLocks noGrp="1"/>
          </p:cNvSpPr>
          <p:nvPr>
            <p:ph idx="1"/>
          </p:nvPr>
        </p:nvSpPr>
        <p:spPr>
          <a:xfrm>
            <a:off x="107504" y="2067694"/>
            <a:ext cx="6236439" cy="1113321"/>
          </a:xfrm>
        </p:spPr>
        <p:txBody>
          <a:bodyPr/>
          <a:lstStyle/>
          <a:p>
            <a:pPr marL="0" indent="0" algn="ctr">
              <a:buNone/>
            </a:pPr>
            <a:r>
              <a:rPr lang="en-AU" sz="2800" dirty="0" smtClean="0"/>
              <a:t>Thank you for your support of </a:t>
            </a:r>
            <a:r>
              <a:rPr lang="en-AU" sz="2800" dirty="0">
                <a:solidFill>
                  <a:srgbClr val="E15905"/>
                </a:solidFill>
              </a:rPr>
              <a:t>ESS BIZTOOLS</a:t>
            </a:r>
            <a:r>
              <a:rPr lang="en-AU" sz="2800" dirty="0"/>
              <a:t>/</a:t>
            </a:r>
            <a:r>
              <a:rPr lang="en-AU" sz="2800" dirty="0">
                <a:solidFill>
                  <a:schemeClr val="accent6"/>
                </a:solidFill>
              </a:rPr>
              <a:t>ESS BIZGRANTS</a:t>
            </a:r>
          </a:p>
        </p:txBody>
      </p:sp>
      <p:pic>
        <p:nvPicPr>
          <p:cNvPr id="9" name="Picture 10" descr="http://essbiztools.com.au/images/logo-banner-bg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5620"/>
          <a:stretch/>
        </p:blipFill>
        <p:spPr bwMode="auto">
          <a:xfrm>
            <a:off x="0" y="-15259"/>
            <a:ext cx="9144000" cy="1149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 descr="C:\Users\Belle\Pictures\btnewlogo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4703912"/>
            <a:ext cx="1204912" cy="3504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20312439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5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5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5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3707904" y="4842805"/>
            <a:ext cx="4549097" cy="23455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AU" altLang="en-US" sz="1000" dirty="0" smtClean="0"/>
              <a:t>Developing 2020/21 Strategic Planning With Your Clients</a:t>
            </a:r>
            <a:endParaRPr lang="en-AU" altLang="en-US" sz="1000" dirty="0"/>
          </a:p>
        </p:txBody>
      </p:sp>
      <p:sp>
        <p:nvSpPr>
          <p:cNvPr id="22535" name="Content Placeholder 8"/>
          <p:cNvSpPr>
            <a:spLocks noGrp="1"/>
          </p:cNvSpPr>
          <p:nvPr>
            <p:ph idx="1"/>
          </p:nvPr>
        </p:nvSpPr>
        <p:spPr>
          <a:xfrm>
            <a:off x="107504" y="2067694"/>
            <a:ext cx="6236439" cy="1728192"/>
          </a:xfrm>
        </p:spPr>
        <p:txBody>
          <a:bodyPr/>
          <a:lstStyle/>
          <a:p>
            <a:pPr marL="0" indent="0" algn="ctr">
              <a:buNone/>
            </a:pPr>
            <a:r>
              <a:rPr lang="en-AU" sz="2800" dirty="0" smtClean="0"/>
              <a:t>STAY SAFE!</a:t>
            </a:r>
          </a:p>
          <a:p>
            <a:pPr algn="ctr"/>
            <a:endParaRPr lang="en-AU" sz="2800" dirty="0">
              <a:solidFill>
                <a:schemeClr val="accent6"/>
              </a:solidFill>
            </a:endParaRPr>
          </a:p>
          <a:p>
            <a:pPr marL="0" indent="0" algn="ctr">
              <a:buNone/>
            </a:pPr>
            <a:r>
              <a:rPr lang="en-AU" sz="2800" dirty="0" smtClean="0">
                <a:solidFill>
                  <a:schemeClr val="accent6"/>
                </a:solidFill>
              </a:rPr>
              <a:t>HAVE A GREAT DAY!</a:t>
            </a:r>
            <a:endParaRPr lang="en-AU" sz="2800" dirty="0">
              <a:solidFill>
                <a:schemeClr val="accent6"/>
              </a:solidFill>
            </a:endParaRPr>
          </a:p>
        </p:txBody>
      </p:sp>
      <p:pic>
        <p:nvPicPr>
          <p:cNvPr id="9" name="Picture 10" descr="http://essbiztools.com.au/images/logo-banner-bg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5620"/>
          <a:stretch/>
        </p:blipFill>
        <p:spPr bwMode="auto">
          <a:xfrm>
            <a:off x="0" y="-15259"/>
            <a:ext cx="9144000" cy="1149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 descr="C:\Users\Belle\Pictures\btnewlogo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4703912"/>
            <a:ext cx="1204912" cy="3504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85423916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5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5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25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25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5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3707905" y="4842805"/>
            <a:ext cx="3960439" cy="23455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AU" altLang="en-US" sz="1000" dirty="0" smtClean="0"/>
              <a:t>Developing 2020/21 Strategic Planning With Your Clients</a:t>
            </a:r>
            <a:endParaRPr lang="en-AU" altLang="en-US" sz="1000" dirty="0"/>
          </a:p>
        </p:txBody>
      </p:sp>
      <p:sp>
        <p:nvSpPr>
          <p:cNvPr id="22535" name="Content Placeholder 8"/>
          <p:cNvSpPr>
            <a:spLocks noGrp="1"/>
          </p:cNvSpPr>
          <p:nvPr>
            <p:ph idx="1"/>
          </p:nvPr>
        </p:nvSpPr>
        <p:spPr>
          <a:xfrm>
            <a:off x="472861" y="2153857"/>
            <a:ext cx="4675203" cy="1209981"/>
          </a:xfrm>
        </p:spPr>
        <p:txBody>
          <a:bodyPr/>
          <a:lstStyle/>
          <a:p>
            <a:r>
              <a:rPr lang="en-AU" sz="2800" dirty="0" smtClean="0"/>
              <a:t>2020/21 will be a year for Strategic Plans</a:t>
            </a:r>
            <a:endParaRPr lang="en-AU" sz="2400" dirty="0" smtClean="0"/>
          </a:p>
        </p:txBody>
      </p:sp>
      <p:pic>
        <p:nvPicPr>
          <p:cNvPr id="9" name="Picture 10" descr="http://essbiztools.com.au/images/logo-banner-bg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5620"/>
          <a:stretch/>
        </p:blipFill>
        <p:spPr bwMode="auto">
          <a:xfrm>
            <a:off x="-19702" y="-1864"/>
            <a:ext cx="9144000" cy="1149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 descr="C:\Users\Belle\Pictures\btnewlogo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4697809"/>
            <a:ext cx="1204912" cy="3504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0" y="51470"/>
            <a:ext cx="543547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3200" b="1" dirty="0" smtClean="0">
                <a:ln>
                  <a:solidFill>
                    <a:srgbClr val="E15905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Happy New Financial Year!</a:t>
            </a:r>
            <a:endParaRPr lang="en-AU" sz="3200" b="1" dirty="0">
              <a:ln>
                <a:solidFill>
                  <a:srgbClr val="E15905"/>
                </a:solidFill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0382726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5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5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5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3707905" y="4842805"/>
            <a:ext cx="3960439" cy="23455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AU" altLang="en-US" sz="1000" dirty="0" smtClean="0"/>
              <a:t>Developing 2020/21 Strategic Planning With Your Clients</a:t>
            </a:r>
            <a:endParaRPr lang="en-AU" altLang="en-US" sz="1000" dirty="0"/>
          </a:p>
        </p:txBody>
      </p:sp>
      <p:sp>
        <p:nvSpPr>
          <p:cNvPr id="22535" name="Content Placeholder 8"/>
          <p:cNvSpPr>
            <a:spLocks noGrp="1"/>
          </p:cNvSpPr>
          <p:nvPr>
            <p:ph idx="1"/>
          </p:nvPr>
        </p:nvSpPr>
        <p:spPr>
          <a:xfrm>
            <a:off x="179512" y="1707654"/>
            <a:ext cx="5400599" cy="2520280"/>
          </a:xfrm>
        </p:spPr>
        <p:txBody>
          <a:bodyPr/>
          <a:lstStyle/>
          <a:p>
            <a:r>
              <a:rPr lang="en-AU" sz="2800" dirty="0" smtClean="0"/>
              <a:t>Financial Review article 18</a:t>
            </a:r>
            <a:r>
              <a:rPr lang="en-AU" sz="2800" baseline="30000" dirty="0" smtClean="0"/>
              <a:t>th</a:t>
            </a:r>
            <a:r>
              <a:rPr lang="en-AU" sz="2800" dirty="0" smtClean="0"/>
              <a:t> June 2020 set the scene</a:t>
            </a:r>
          </a:p>
          <a:p>
            <a:endParaRPr lang="en-AU" sz="2800" dirty="0" smtClean="0"/>
          </a:p>
          <a:p>
            <a:r>
              <a:rPr lang="en-AU" sz="2800" i="1" dirty="0" smtClean="0"/>
              <a:t>“Accountants become the ‘Centrelink’ of business world”</a:t>
            </a:r>
          </a:p>
        </p:txBody>
      </p:sp>
      <p:pic>
        <p:nvPicPr>
          <p:cNvPr id="9" name="Picture 10" descr="http://essbiztools.com.au/images/logo-banner-bg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5620"/>
          <a:stretch/>
        </p:blipFill>
        <p:spPr bwMode="auto">
          <a:xfrm>
            <a:off x="-19702" y="-1864"/>
            <a:ext cx="9144000" cy="1149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 descr="C:\Users\Belle\Pictures\btnewlogo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4697809"/>
            <a:ext cx="1204912" cy="3504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0" y="-20538"/>
            <a:ext cx="702027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3200" b="1" dirty="0" smtClean="0">
                <a:ln>
                  <a:solidFill>
                    <a:srgbClr val="E15905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Compliance Expert – Provider of Broader Advice to Clients</a:t>
            </a:r>
            <a:endParaRPr lang="en-AU" sz="3200" b="1" dirty="0">
              <a:ln>
                <a:solidFill>
                  <a:srgbClr val="E15905"/>
                </a:solidFill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101001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5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5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25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25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5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3707905" y="4842805"/>
            <a:ext cx="3960439" cy="23455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AU" altLang="en-US" sz="1000" dirty="0" smtClean="0"/>
              <a:t>Developing 2020/21 Strategic Planning With Your Clients</a:t>
            </a:r>
            <a:endParaRPr lang="en-AU" altLang="en-US" sz="1000" dirty="0"/>
          </a:p>
        </p:txBody>
      </p:sp>
      <p:sp>
        <p:nvSpPr>
          <p:cNvPr id="22535" name="Content Placeholder 8"/>
          <p:cNvSpPr>
            <a:spLocks noGrp="1"/>
          </p:cNvSpPr>
          <p:nvPr>
            <p:ph idx="1"/>
          </p:nvPr>
        </p:nvSpPr>
        <p:spPr>
          <a:xfrm>
            <a:off x="179512" y="1491629"/>
            <a:ext cx="7128792" cy="2952329"/>
          </a:xfrm>
        </p:spPr>
        <p:txBody>
          <a:bodyPr/>
          <a:lstStyle/>
          <a:p>
            <a:r>
              <a:rPr lang="en-AU" sz="2800" dirty="0" smtClean="0"/>
              <a:t>Accountants of the future will need to be:</a:t>
            </a:r>
          </a:p>
          <a:p>
            <a:pPr lvl="1"/>
            <a:r>
              <a:rPr lang="en-AU" dirty="0" smtClean="0"/>
              <a:t>A compliance expert who can grapple with fast changing rules</a:t>
            </a:r>
          </a:p>
          <a:p>
            <a:pPr lvl="1"/>
            <a:r>
              <a:rPr lang="en-AU" dirty="0" smtClean="0"/>
              <a:t>While providing broader advice to clients about their business</a:t>
            </a:r>
          </a:p>
          <a:p>
            <a:pPr lvl="1"/>
            <a:r>
              <a:rPr lang="en-AU" dirty="0" smtClean="0"/>
              <a:t>Savvy accountants have used this as an opportunity</a:t>
            </a:r>
          </a:p>
          <a:p>
            <a:pPr lvl="1"/>
            <a:r>
              <a:rPr lang="en-AU" dirty="0" smtClean="0"/>
              <a:t>To shift gears and provide clients with wide ranging business advisory to navigate the crisis</a:t>
            </a:r>
          </a:p>
        </p:txBody>
      </p:sp>
      <p:pic>
        <p:nvPicPr>
          <p:cNvPr id="9" name="Picture 10" descr="http://essbiztools.com.au/images/logo-banner-bg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5620"/>
          <a:stretch/>
        </p:blipFill>
        <p:spPr bwMode="auto">
          <a:xfrm>
            <a:off x="-19702" y="-1864"/>
            <a:ext cx="9144000" cy="1149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 descr="C:\Users\Belle\Pictures\btnewlogo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4697809"/>
            <a:ext cx="1204912" cy="3504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0" y="-20538"/>
            <a:ext cx="738031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3200" b="1" dirty="0" smtClean="0">
                <a:ln>
                  <a:solidFill>
                    <a:srgbClr val="E15905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Compliance Expert – Provider of Broader Advice to Clients </a:t>
            </a:r>
            <a:r>
              <a:rPr lang="en-AU" sz="1800" b="1" dirty="0" smtClean="0">
                <a:ln>
                  <a:solidFill>
                    <a:srgbClr val="E15905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(cont’d…)</a:t>
            </a:r>
            <a:endParaRPr lang="en-AU" sz="1800" b="1" dirty="0">
              <a:ln>
                <a:solidFill>
                  <a:srgbClr val="E15905"/>
                </a:solidFill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0340884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5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5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25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25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25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25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25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25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25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25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5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3707905" y="4842805"/>
            <a:ext cx="3960439" cy="23455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AU" altLang="en-US" sz="1000" dirty="0" smtClean="0"/>
              <a:t>Developing 2020/21 Strategic Planning With Your Clients</a:t>
            </a:r>
            <a:endParaRPr lang="en-AU" altLang="en-US" sz="1000" dirty="0"/>
          </a:p>
        </p:txBody>
      </p:sp>
      <p:sp>
        <p:nvSpPr>
          <p:cNvPr id="22535" name="Content Placeholder 8"/>
          <p:cNvSpPr>
            <a:spLocks noGrp="1"/>
          </p:cNvSpPr>
          <p:nvPr>
            <p:ph idx="1"/>
          </p:nvPr>
        </p:nvSpPr>
        <p:spPr>
          <a:xfrm>
            <a:off x="179512" y="1491629"/>
            <a:ext cx="7128792" cy="3096345"/>
          </a:xfrm>
        </p:spPr>
        <p:txBody>
          <a:bodyPr/>
          <a:lstStyle/>
          <a:p>
            <a:pPr lvl="1"/>
            <a:r>
              <a:rPr lang="en-AU" dirty="0" smtClean="0"/>
              <a:t>With the ability to communicate now as important as technical nous</a:t>
            </a:r>
          </a:p>
          <a:p>
            <a:pPr lvl="1"/>
            <a:r>
              <a:rPr lang="en-AU" dirty="0" smtClean="0"/>
              <a:t>It is all well and good to understand your client’s books</a:t>
            </a:r>
          </a:p>
          <a:p>
            <a:pPr lvl="1"/>
            <a:r>
              <a:rPr lang="en-AU" dirty="0" smtClean="0"/>
              <a:t>But you also have to be able to understand what drives your clients</a:t>
            </a:r>
          </a:p>
          <a:p>
            <a:pPr lvl="1"/>
            <a:r>
              <a:rPr lang="en-AU" dirty="0" smtClean="0"/>
              <a:t>And be able to guide them through the challenges of running a business</a:t>
            </a:r>
          </a:p>
          <a:p>
            <a:pPr lvl="1"/>
            <a:r>
              <a:rPr lang="en-AU" dirty="0" smtClean="0"/>
              <a:t>Good accountants often become a confidant to their clients</a:t>
            </a:r>
          </a:p>
        </p:txBody>
      </p:sp>
      <p:pic>
        <p:nvPicPr>
          <p:cNvPr id="9" name="Picture 10" descr="http://essbiztools.com.au/images/logo-banner-bg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5620"/>
          <a:stretch/>
        </p:blipFill>
        <p:spPr bwMode="auto">
          <a:xfrm>
            <a:off x="-19702" y="-1864"/>
            <a:ext cx="9144000" cy="1149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 descr="C:\Users\Belle\Pictures\btnewlogo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4697809"/>
            <a:ext cx="1204912" cy="3504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0" y="-20538"/>
            <a:ext cx="738031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3200" b="1" dirty="0" smtClean="0">
                <a:ln>
                  <a:solidFill>
                    <a:srgbClr val="E15905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Compliance Expert – Provider of Broader Advice to Clients </a:t>
            </a:r>
            <a:r>
              <a:rPr lang="en-AU" sz="1800" b="1" dirty="0" smtClean="0">
                <a:ln>
                  <a:solidFill>
                    <a:srgbClr val="E15905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(cont’d…)</a:t>
            </a:r>
            <a:endParaRPr lang="en-AU" sz="1800" b="1" dirty="0">
              <a:ln>
                <a:solidFill>
                  <a:srgbClr val="E15905"/>
                </a:solidFill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1960219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5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5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25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25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25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25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25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25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25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25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5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3707905" y="4842805"/>
            <a:ext cx="3960439" cy="23455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AU" altLang="en-US" sz="1000" dirty="0" smtClean="0"/>
              <a:t>Developing 2020/21 Strategic Planning With Your Clients</a:t>
            </a:r>
            <a:endParaRPr lang="en-AU" altLang="en-US" sz="1000" dirty="0"/>
          </a:p>
        </p:txBody>
      </p:sp>
      <p:sp>
        <p:nvSpPr>
          <p:cNvPr id="22535" name="Content Placeholder 8"/>
          <p:cNvSpPr>
            <a:spLocks noGrp="1"/>
          </p:cNvSpPr>
          <p:nvPr>
            <p:ph idx="1"/>
          </p:nvPr>
        </p:nvSpPr>
        <p:spPr>
          <a:xfrm>
            <a:off x="107504" y="1203598"/>
            <a:ext cx="6984776" cy="3672407"/>
          </a:xfrm>
        </p:spPr>
        <p:txBody>
          <a:bodyPr/>
          <a:lstStyle/>
          <a:p>
            <a:r>
              <a:rPr lang="en-AU" sz="2800" dirty="0" smtClean="0"/>
              <a:t>Practice areas expected to be in most demand</a:t>
            </a:r>
          </a:p>
          <a:p>
            <a:r>
              <a:rPr lang="en-AU" sz="2800" dirty="0" smtClean="0"/>
              <a:t>Which services do you anticipate will be in highest demand in the next 6 to 12 months?:</a:t>
            </a:r>
          </a:p>
          <a:p>
            <a:pPr lvl="1"/>
            <a:r>
              <a:rPr lang="en-AU" dirty="0" smtClean="0"/>
              <a:t>Business Advisory Services – 70%</a:t>
            </a:r>
          </a:p>
          <a:p>
            <a:pPr lvl="1"/>
            <a:r>
              <a:rPr lang="en-AU" sz="2000" dirty="0" smtClean="0"/>
              <a:t>Business Recovery and Insolvency – 61%</a:t>
            </a:r>
          </a:p>
          <a:p>
            <a:pPr lvl="1"/>
            <a:r>
              <a:rPr lang="en-AU" dirty="0" smtClean="0"/>
              <a:t>The key to commencing Business Advisory Services is Strategic Plans</a:t>
            </a:r>
            <a:endParaRPr lang="en-AU" sz="2000" dirty="0" smtClean="0"/>
          </a:p>
        </p:txBody>
      </p:sp>
      <p:pic>
        <p:nvPicPr>
          <p:cNvPr id="9" name="Picture 10" descr="http://essbiztools.com.au/images/logo-banner-bg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5620"/>
          <a:stretch/>
        </p:blipFill>
        <p:spPr bwMode="auto">
          <a:xfrm>
            <a:off x="-19702" y="-1864"/>
            <a:ext cx="9144000" cy="1149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 descr="C:\Users\Belle\Pictures\btnewlogo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4697809"/>
            <a:ext cx="1204912" cy="3504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0" y="51470"/>
            <a:ext cx="586814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3200" b="1" dirty="0" smtClean="0">
                <a:ln>
                  <a:solidFill>
                    <a:srgbClr val="E15905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CommBank Accounting Market Pulse – June 2020</a:t>
            </a:r>
            <a:endParaRPr lang="en-AU" sz="3200" b="1" dirty="0">
              <a:ln>
                <a:solidFill>
                  <a:srgbClr val="E15905"/>
                </a:solidFill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2495204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5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5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25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25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25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25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25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25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25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25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5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3707905" y="4842805"/>
            <a:ext cx="3960439" cy="23455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AU" altLang="en-US" sz="1000" dirty="0" smtClean="0"/>
              <a:t>Developing 2020/21 Strategic Planning With Your Clients</a:t>
            </a:r>
            <a:endParaRPr lang="en-AU" altLang="en-US" sz="1000" dirty="0"/>
          </a:p>
        </p:txBody>
      </p:sp>
      <p:sp>
        <p:nvSpPr>
          <p:cNvPr id="22535" name="Content Placeholder 8"/>
          <p:cNvSpPr>
            <a:spLocks noGrp="1"/>
          </p:cNvSpPr>
          <p:nvPr>
            <p:ph idx="1"/>
          </p:nvPr>
        </p:nvSpPr>
        <p:spPr>
          <a:xfrm>
            <a:off x="395536" y="1234878"/>
            <a:ext cx="6192687" cy="3497112"/>
          </a:xfrm>
        </p:spPr>
        <p:txBody>
          <a:bodyPr/>
          <a:lstStyle/>
          <a:p>
            <a:r>
              <a:rPr lang="en-AU" sz="2800" dirty="0" smtClean="0"/>
              <a:t>Business review meeting with the client’s leadership team</a:t>
            </a:r>
          </a:p>
          <a:p>
            <a:r>
              <a:rPr lang="en-AU" sz="2800" dirty="0" smtClean="0"/>
              <a:t>Where are they at present?</a:t>
            </a:r>
          </a:p>
          <a:p>
            <a:r>
              <a:rPr lang="en-AU" sz="2800" dirty="0" smtClean="0"/>
              <a:t>Customers</a:t>
            </a:r>
          </a:p>
          <a:p>
            <a:r>
              <a:rPr lang="en-AU" sz="2800" dirty="0" smtClean="0"/>
              <a:t>Suppliers</a:t>
            </a:r>
          </a:p>
          <a:p>
            <a:r>
              <a:rPr lang="en-AU" sz="2800" dirty="0" smtClean="0"/>
              <a:t>Team</a:t>
            </a:r>
          </a:p>
          <a:p>
            <a:r>
              <a:rPr lang="en-AU" sz="2800" dirty="0" smtClean="0"/>
              <a:t>Premises</a:t>
            </a:r>
          </a:p>
          <a:p>
            <a:endParaRPr lang="en-AU" sz="2800" dirty="0" smtClean="0"/>
          </a:p>
          <a:p>
            <a:endParaRPr lang="en-AU" sz="2400" dirty="0" smtClean="0"/>
          </a:p>
        </p:txBody>
      </p:sp>
      <p:pic>
        <p:nvPicPr>
          <p:cNvPr id="9" name="Picture 10" descr="http://essbiztools.com.au/images/logo-banner-bg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5620"/>
          <a:stretch/>
        </p:blipFill>
        <p:spPr bwMode="auto">
          <a:xfrm>
            <a:off x="-19702" y="-1864"/>
            <a:ext cx="9144000" cy="1149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 descr="C:\Users\Belle\Pictures\btnewlogo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4697809"/>
            <a:ext cx="1204912" cy="3504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0" y="51470"/>
            <a:ext cx="543547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3200" b="1" dirty="0" smtClean="0">
                <a:ln>
                  <a:solidFill>
                    <a:srgbClr val="E15905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Strategic Planning with your Clients</a:t>
            </a:r>
            <a:endParaRPr lang="en-AU" sz="3200" b="1" dirty="0">
              <a:ln>
                <a:solidFill>
                  <a:srgbClr val="E15905"/>
                </a:solidFill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3686438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5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5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25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25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25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25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25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25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25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25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25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25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5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3707905" y="4842805"/>
            <a:ext cx="3960439" cy="23455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AU" altLang="en-US" sz="1000" dirty="0" smtClean="0"/>
              <a:t>Developing 2020/21 Strategic Planning With Your Clients</a:t>
            </a:r>
            <a:endParaRPr lang="en-AU" altLang="en-US" sz="1000" dirty="0"/>
          </a:p>
        </p:txBody>
      </p:sp>
      <p:sp>
        <p:nvSpPr>
          <p:cNvPr id="22535" name="Content Placeholder 8"/>
          <p:cNvSpPr>
            <a:spLocks noGrp="1"/>
          </p:cNvSpPr>
          <p:nvPr>
            <p:ph idx="1"/>
          </p:nvPr>
        </p:nvSpPr>
        <p:spPr>
          <a:xfrm>
            <a:off x="251520" y="1378894"/>
            <a:ext cx="6696744" cy="3497112"/>
          </a:xfrm>
        </p:spPr>
        <p:txBody>
          <a:bodyPr/>
          <a:lstStyle/>
          <a:p>
            <a:r>
              <a:rPr lang="en-AU" sz="2800" dirty="0" smtClean="0"/>
              <a:t>Technology and Machinery</a:t>
            </a:r>
          </a:p>
          <a:p>
            <a:r>
              <a:rPr lang="en-AU" sz="2800" dirty="0" smtClean="0"/>
              <a:t>Research and Development</a:t>
            </a:r>
          </a:p>
          <a:p>
            <a:r>
              <a:rPr lang="en-AU" sz="2800" dirty="0" smtClean="0"/>
              <a:t>Development of products and services</a:t>
            </a:r>
          </a:p>
          <a:p>
            <a:r>
              <a:rPr lang="en-AU" sz="2800" dirty="0" smtClean="0"/>
              <a:t>Debtors’ management and debtors’ days outstanding</a:t>
            </a:r>
          </a:p>
          <a:p>
            <a:r>
              <a:rPr lang="en-AU" sz="2800" dirty="0" smtClean="0"/>
              <a:t>Creditors and creditors’ days outstanding</a:t>
            </a:r>
          </a:p>
          <a:p>
            <a:endParaRPr lang="en-AU" sz="2400" dirty="0" smtClean="0"/>
          </a:p>
        </p:txBody>
      </p:sp>
      <p:pic>
        <p:nvPicPr>
          <p:cNvPr id="9" name="Picture 10" descr="http://essbiztools.com.au/images/logo-banner-bg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5620"/>
          <a:stretch/>
        </p:blipFill>
        <p:spPr bwMode="auto">
          <a:xfrm>
            <a:off x="-19702" y="-1864"/>
            <a:ext cx="9144000" cy="1149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 descr="C:\Users\Belle\Pictures\btnewlogo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4697809"/>
            <a:ext cx="1204912" cy="3504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0" y="51470"/>
            <a:ext cx="543547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3200" b="1" dirty="0" smtClean="0">
                <a:ln>
                  <a:solidFill>
                    <a:srgbClr val="E15905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Strategic Planning with your Clients (cont’d…)</a:t>
            </a:r>
            <a:endParaRPr lang="en-AU" sz="3200" b="1" dirty="0">
              <a:ln>
                <a:solidFill>
                  <a:srgbClr val="E15905"/>
                </a:solidFill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6840291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5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5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25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25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25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25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25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25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25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25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5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3707905" y="4842805"/>
            <a:ext cx="3960439" cy="23455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AU" altLang="en-US" sz="1000" dirty="0" smtClean="0"/>
              <a:t>Developing 2020/21 Strategic Planning With Your Clients</a:t>
            </a:r>
            <a:endParaRPr lang="en-AU" altLang="en-US" sz="1000" dirty="0"/>
          </a:p>
        </p:txBody>
      </p:sp>
      <p:sp>
        <p:nvSpPr>
          <p:cNvPr id="22535" name="Content Placeholder 8"/>
          <p:cNvSpPr>
            <a:spLocks noGrp="1"/>
          </p:cNvSpPr>
          <p:nvPr>
            <p:ph idx="1"/>
          </p:nvPr>
        </p:nvSpPr>
        <p:spPr>
          <a:xfrm>
            <a:off x="251520" y="1522910"/>
            <a:ext cx="6696744" cy="3137072"/>
          </a:xfrm>
        </p:spPr>
        <p:txBody>
          <a:bodyPr/>
          <a:lstStyle/>
          <a:p>
            <a:r>
              <a:rPr lang="en-AU" sz="2800" dirty="0" smtClean="0"/>
              <a:t>Inventory management and stock turn rates</a:t>
            </a:r>
          </a:p>
          <a:p>
            <a:r>
              <a:rPr lang="en-AU" sz="2400" dirty="0" smtClean="0"/>
              <a:t>Retail pricing and sales mix will this achieve targeted profit?</a:t>
            </a:r>
          </a:p>
          <a:p>
            <a:r>
              <a:rPr lang="en-AU" dirty="0" smtClean="0"/>
              <a:t>Charge out rates – productivity – materials markup – will this achieve the targeted profit?</a:t>
            </a:r>
          </a:p>
          <a:p>
            <a:r>
              <a:rPr lang="en-AU" sz="2400" dirty="0" smtClean="0"/>
              <a:t>Arrangement with banks/financiers</a:t>
            </a:r>
          </a:p>
        </p:txBody>
      </p:sp>
      <p:pic>
        <p:nvPicPr>
          <p:cNvPr id="9" name="Picture 10" descr="http://essbiztools.com.au/images/logo-banner-bg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5620"/>
          <a:stretch/>
        </p:blipFill>
        <p:spPr bwMode="auto">
          <a:xfrm>
            <a:off x="-19702" y="-1864"/>
            <a:ext cx="9144000" cy="1149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 descr="C:\Users\Belle\Pictures\btnewlogo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4697809"/>
            <a:ext cx="1204912" cy="3504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0" y="51470"/>
            <a:ext cx="543547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3200" b="1" dirty="0" smtClean="0">
                <a:ln>
                  <a:solidFill>
                    <a:srgbClr val="E15905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Strategic Planning with your Clients (cont’d…)</a:t>
            </a:r>
            <a:endParaRPr lang="en-AU" sz="3200" b="1" dirty="0">
              <a:ln>
                <a:solidFill>
                  <a:srgbClr val="E15905"/>
                </a:solidFill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9407714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5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5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25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25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25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25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25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25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5" grpId="0" build="p"/>
    </p:bldLst>
  </p:timing>
</p:sld>
</file>

<file path=ppt/theme/theme1.xml><?xml version="1.0" encoding="utf-8"?>
<a:theme xmlns:a="http://schemas.openxmlformats.org/drawingml/2006/main" name="ESS BIZTOOLS_TEMPLATE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262699"/>
      </a:hlink>
      <a:folHlink>
        <a:srgbClr val="8484E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ESS BIZTOOLS_TEMPLATE</Template>
  <TotalTime>2031</TotalTime>
  <Words>699</Words>
  <Application>Microsoft Office PowerPoint</Application>
  <PresentationFormat>On-screen Show (16:9)</PresentationFormat>
  <Paragraphs>121</Paragraphs>
  <Slides>19</Slides>
  <Notes>19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2" baseType="lpstr">
      <vt:lpstr>Arial</vt:lpstr>
      <vt:lpstr>Arial Black</vt:lpstr>
      <vt:lpstr>ESS BIZTOOLS_TEMPLATE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TBD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TBD</dc:creator>
  <dc:description>Team Training for Business Advisory Services</dc:description>
  <cp:lastModifiedBy>Jenny Nye</cp:lastModifiedBy>
  <cp:revision>380</cp:revision>
  <cp:lastPrinted>2020-05-12T00:04:10Z</cp:lastPrinted>
  <dcterms:created xsi:type="dcterms:W3CDTF">2013-02-27T00:15:02Z</dcterms:created>
  <dcterms:modified xsi:type="dcterms:W3CDTF">2020-07-09T01:27:04Z</dcterms:modified>
</cp:coreProperties>
</file>