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55" r:id="rId2"/>
    <p:sldId id="671" r:id="rId3"/>
    <p:sldId id="759" r:id="rId4"/>
    <p:sldId id="775" r:id="rId5"/>
    <p:sldId id="776" r:id="rId6"/>
    <p:sldId id="760" r:id="rId7"/>
    <p:sldId id="761" r:id="rId8"/>
    <p:sldId id="777" r:id="rId9"/>
    <p:sldId id="778" r:id="rId10"/>
    <p:sldId id="779" r:id="rId11"/>
    <p:sldId id="762" r:id="rId12"/>
    <p:sldId id="763" r:id="rId13"/>
    <p:sldId id="780" r:id="rId14"/>
    <p:sldId id="764" r:id="rId15"/>
    <p:sldId id="781" r:id="rId16"/>
    <p:sldId id="765" r:id="rId17"/>
    <p:sldId id="732" r:id="rId18"/>
    <p:sldId id="678" r:id="rId19"/>
    <p:sldId id="758" r:id="rId20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15905"/>
    <a:srgbClr val="FF9900"/>
    <a:srgbClr val="FF6600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0888" autoAdjust="0"/>
  </p:normalViewPr>
  <p:slideViewPr>
    <p:cSldViewPr>
      <p:cViewPr varScale="1">
        <p:scale>
          <a:sx n="119" d="100"/>
          <a:sy n="119" d="100"/>
        </p:scale>
        <p:origin x="402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8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6432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8959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5925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68645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8212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4949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2441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1622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1089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187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424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2768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848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8213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4438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6658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9841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7368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846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 dirty="0" smtClean="0"/>
              <a:t>Developing 2020/21 Strategic Planning With Your Clients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essbiztools.com.a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5676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354" y="1563638"/>
            <a:ext cx="9144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MEMBERS’ WEBINAR</a:t>
            </a:r>
          </a:p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“DEVELOPING 2020/21 STRATEGIC PLANNING WITH YOUR CLIENTS”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51520" y="1810942"/>
            <a:ext cx="6696744" cy="2200968"/>
          </a:xfrm>
        </p:spPr>
        <p:txBody>
          <a:bodyPr/>
          <a:lstStyle/>
          <a:p>
            <a:r>
              <a:rPr lang="en-AU" sz="2800" dirty="0" smtClean="0"/>
              <a:t>Funding requirements</a:t>
            </a:r>
          </a:p>
          <a:p>
            <a:r>
              <a:rPr lang="en-AU" sz="2800" dirty="0" smtClean="0"/>
              <a:t>Vision for the business</a:t>
            </a:r>
          </a:p>
          <a:p>
            <a:r>
              <a:rPr lang="en-AU" sz="2800" dirty="0" smtClean="0"/>
              <a:t>Where do you want to be in 3 years?</a:t>
            </a:r>
          </a:p>
          <a:p>
            <a:r>
              <a:rPr lang="en-AU" sz="2800" dirty="0" smtClean="0"/>
              <a:t>Where do you want to be in 5 years?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Strategic Planning with your Clients (cont’d…)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55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323528" y="1995686"/>
            <a:ext cx="5827331" cy="1656184"/>
          </a:xfrm>
        </p:spPr>
        <p:txBody>
          <a:bodyPr/>
          <a:lstStyle/>
          <a:p>
            <a:r>
              <a:rPr lang="en-AU" sz="2800" dirty="0" smtClean="0"/>
              <a:t>Business Plan</a:t>
            </a:r>
          </a:p>
          <a:p>
            <a:r>
              <a:rPr lang="en-AU" sz="2800" dirty="0" smtClean="0"/>
              <a:t>Budgets and Cashflow Forecasts</a:t>
            </a:r>
          </a:p>
          <a:p>
            <a:r>
              <a:rPr lang="en-AU" sz="2800" dirty="0" smtClean="0"/>
              <a:t>Funding shortage?</a:t>
            </a: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258783"/>
            <a:ext cx="5435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Planning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446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3" y="1419622"/>
            <a:ext cx="6552728" cy="3096344"/>
          </a:xfrm>
        </p:spPr>
        <p:txBody>
          <a:bodyPr/>
          <a:lstStyle/>
          <a:p>
            <a:r>
              <a:rPr lang="en-AU" sz="2800" dirty="0" smtClean="0"/>
              <a:t>Owners’/Shareholders’ loans</a:t>
            </a:r>
          </a:p>
          <a:p>
            <a:r>
              <a:rPr lang="en-AU" sz="2400" dirty="0" smtClean="0"/>
              <a:t>Friends’ loans</a:t>
            </a:r>
          </a:p>
          <a:p>
            <a:r>
              <a:rPr lang="en-AU" smtClean="0"/>
              <a:t>Loans </a:t>
            </a:r>
            <a:r>
              <a:rPr lang="en-AU" dirty="0" smtClean="0"/>
              <a:t>from bank or other financial institution</a:t>
            </a:r>
          </a:p>
          <a:p>
            <a:r>
              <a:rPr lang="en-AU" dirty="0" smtClean="0"/>
              <a:t>Section 708 Capital Raising</a:t>
            </a:r>
          </a:p>
          <a:p>
            <a:r>
              <a:rPr lang="en-AU" dirty="0" smtClean="0"/>
              <a:t>Early Stage Innovation Company Capital Raising</a:t>
            </a:r>
          </a:p>
          <a:p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258783"/>
            <a:ext cx="5435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Funding Opportunities?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1822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3" y="1635646"/>
            <a:ext cx="6552728" cy="2520280"/>
          </a:xfrm>
        </p:spPr>
        <p:txBody>
          <a:bodyPr/>
          <a:lstStyle/>
          <a:p>
            <a:r>
              <a:rPr lang="en-AU" sz="2800" dirty="0" smtClean="0"/>
              <a:t>Crowd Sourced Funding Equity Finance Raising</a:t>
            </a:r>
          </a:p>
          <a:p>
            <a:r>
              <a:rPr lang="en-AU" sz="2800" dirty="0" smtClean="0"/>
              <a:t>Australian Business Growth Fund</a:t>
            </a:r>
          </a:p>
          <a:p>
            <a:r>
              <a:rPr lang="en-AU" sz="2800" dirty="0" smtClean="0"/>
              <a:t>Government Grants – Accelerating Commercialisation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2630" y="123478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Funding Opportunities? (cont’d…)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559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1491630"/>
            <a:ext cx="6480719" cy="3206179"/>
          </a:xfrm>
        </p:spPr>
        <p:txBody>
          <a:bodyPr/>
          <a:lstStyle/>
          <a:p>
            <a:r>
              <a:rPr lang="en-AU" sz="2800" dirty="0" smtClean="0"/>
              <a:t>Monthly Business Review Meeting (not taxation reviews)</a:t>
            </a:r>
          </a:p>
          <a:p>
            <a:r>
              <a:rPr lang="en-AU" sz="2800" dirty="0" smtClean="0"/>
              <a:t>Monthly financial accounts for individual business units</a:t>
            </a:r>
          </a:p>
          <a:p>
            <a:r>
              <a:rPr lang="en-AU" sz="2800" dirty="0" smtClean="0"/>
              <a:t>Key Performance Indicators for each business unit</a:t>
            </a: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7596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Ongoing Involvement for the Implementation of the Strategies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390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1635646"/>
            <a:ext cx="6480719" cy="2592288"/>
          </a:xfrm>
        </p:spPr>
        <p:txBody>
          <a:bodyPr/>
          <a:lstStyle/>
          <a:p>
            <a:r>
              <a:rPr lang="en-AU" sz="2800" dirty="0" smtClean="0"/>
              <a:t>Delivery of Chief Financial Officer services on an ongoing basis</a:t>
            </a:r>
          </a:p>
          <a:p>
            <a:endParaRPr lang="en-AU" sz="2800" dirty="0"/>
          </a:p>
          <a:p>
            <a:r>
              <a:rPr lang="en-AU" sz="2800" dirty="0" smtClean="0"/>
              <a:t>Availability for ongoing “what if” questions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7596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Ongoing Involvement for the Implementation of the Strategies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5706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323528" y="1696041"/>
            <a:ext cx="5899339" cy="2531893"/>
          </a:xfrm>
        </p:spPr>
        <p:txBody>
          <a:bodyPr/>
          <a:lstStyle/>
          <a:p>
            <a:r>
              <a:rPr lang="en-AU" sz="2800" dirty="0" smtClean="0"/>
              <a:t>A Strategic Plan should not be developed and then forgotten</a:t>
            </a:r>
          </a:p>
          <a:p>
            <a:endParaRPr lang="en-AU" sz="2800" dirty="0"/>
          </a:p>
          <a:p>
            <a:r>
              <a:rPr lang="en-AU" sz="2800" dirty="0" smtClean="0"/>
              <a:t>Should be ongoing daily, weekly, monthly monitoring</a:t>
            </a: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258783"/>
            <a:ext cx="5435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Ongoing Activity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726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2805"/>
            <a:ext cx="4549097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2255404"/>
            <a:ext cx="5832648" cy="1540482"/>
          </a:xfrm>
        </p:spPr>
        <p:txBody>
          <a:bodyPr/>
          <a:lstStyle/>
          <a:p>
            <a:r>
              <a:rPr lang="en-AU" sz="2800" dirty="0" smtClean="0"/>
              <a:t>If you have any questions, please send them to: </a:t>
            </a:r>
            <a:r>
              <a:rPr lang="en-AU" sz="2800" u="sng" dirty="0">
                <a:hlinkClick r:id="rId3"/>
              </a:rPr>
              <a:t>peter@essbiztools.com.au</a:t>
            </a:r>
            <a:endParaRPr lang="en-AU" sz="2800" u="sng" dirty="0"/>
          </a:p>
          <a:p>
            <a:pPr marL="0" indent="0">
              <a:buNone/>
            </a:pPr>
            <a:r>
              <a:rPr lang="en-AU" sz="2800" dirty="0"/>
              <a:t>   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522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26956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287449"/>
            <a:ext cx="5940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	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QUESTIONS?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5410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35896" y="4842805"/>
            <a:ext cx="4549097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7504" y="2067694"/>
            <a:ext cx="6236439" cy="1113321"/>
          </a:xfrm>
        </p:spPr>
        <p:txBody>
          <a:bodyPr/>
          <a:lstStyle/>
          <a:p>
            <a:pPr marL="0" indent="0" algn="ctr">
              <a:buNone/>
            </a:pPr>
            <a:r>
              <a:rPr lang="en-AU" sz="2800" dirty="0" smtClean="0"/>
              <a:t>Thank you for your support of </a:t>
            </a:r>
            <a:r>
              <a:rPr lang="en-AU" sz="2800" dirty="0">
                <a:solidFill>
                  <a:srgbClr val="E15905"/>
                </a:solidFill>
              </a:rPr>
              <a:t>ESS BIZTOOLS</a:t>
            </a:r>
            <a:r>
              <a:rPr lang="en-AU" sz="2800" dirty="0"/>
              <a:t>/</a:t>
            </a:r>
            <a:r>
              <a:rPr lang="en-AU" sz="2800" dirty="0">
                <a:solidFill>
                  <a:schemeClr val="accent6"/>
                </a:solidFill>
              </a:rPr>
              <a:t>ESS BIZGRANTS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1525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03912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3124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2805"/>
            <a:ext cx="4549097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7504" y="2067694"/>
            <a:ext cx="6236439" cy="1728192"/>
          </a:xfrm>
        </p:spPr>
        <p:txBody>
          <a:bodyPr/>
          <a:lstStyle/>
          <a:p>
            <a:pPr marL="0" indent="0" algn="ctr">
              <a:buNone/>
            </a:pPr>
            <a:r>
              <a:rPr lang="en-AU" sz="2800" dirty="0" smtClean="0"/>
              <a:t>STAY SAFE!</a:t>
            </a:r>
          </a:p>
          <a:p>
            <a:pPr algn="ctr"/>
            <a:endParaRPr lang="en-AU" sz="2800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AU" sz="2800" dirty="0" smtClean="0">
                <a:solidFill>
                  <a:schemeClr val="accent6"/>
                </a:solidFill>
              </a:rPr>
              <a:t>HAVE A GREAT DAY!</a:t>
            </a:r>
            <a:endParaRPr lang="en-AU" sz="2800" dirty="0">
              <a:solidFill>
                <a:schemeClr val="accent6"/>
              </a:solidFill>
            </a:endParaRP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1525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03912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4239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472861" y="2153857"/>
            <a:ext cx="4675203" cy="1209981"/>
          </a:xfrm>
        </p:spPr>
        <p:txBody>
          <a:bodyPr/>
          <a:lstStyle/>
          <a:p>
            <a:r>
              <a:rPr lang="en-AU" sz="2800" dirty="0" smtClean="0"/>
              <a:t>2020/21 will be a year for Strategic Plans</a:t>
            </a: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Happy New Financial Year!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827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1707654"/>
            <a:ext cx="5400599" cy="2520280"/>
          </a:xfrm>
        </p:spPr>
        <p:txBody>
          <a:bodyPr/>
          <a:lstStyle/>
          <a:p>
            <a:r>
              <a:rPr lang="en-AU" sz="2800" dirty="0" smtClean="0"/>
              <a:t>Financial Review article 18</a:t>
            </a:r>
            <a:r>
              <a:rPr lang="en-AU" sz="2800" baseline="30000" dirty="0" smtClean="0"/>
              <a:t>th</a:t>
            </a:r>
            <a:r>
              <a:rPr lang="en-AU" sz="2800" dirty="0" smtClean="0"/>
              <a:t> June 2020 set the scene</a:t>
            </a:r>
          </a:p>
          <a:p>
            <a:endParaRPr lang="en-AU" sz="2800" dirty="0" smtClean="0"/>
          </a:p>
          <a:p>
            <a:r>
              <a:rPr lang="en-AU" sz="2800" i="1" dirty="0" smtClean="0"/>
              <a:t>“Accountants become the ‘Centrelink’ of business world”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-20538"/>
            <a:ext cx="7020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Compliance Expert – Provider of Broader Advice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100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1491629"/>
            <a:ext cx="7128792" cy="2952329"/>
          </a:xfrm>
        </p:spPr>
        <p:txBody>
          <a:bodyPr/>
          <a:lstStyle/>
          <a:p>
            <a:r>
              <a:rPr lang="en-AU" sz="2800" dirty="0" smtClean="0"/>
              <a:t>Accountants of the future will need to be:</a:t>
            </a:r>
          </a:p>
          <a:p>
            <a:pPr lvl="1"/>
            <a:r>
              <a:rPr lang="en-AU" dirty="0" smtClean="0"/>
              <a:t>A compliance expert who can grapple with fast changing rules</a:t>
            </a:r>
          </a:p>
          <a:p>
            <a:pPr lvl="1"/>
            <a:r>
              <a:rPr lang="en-AU" dirty="0" smtClean="0"/>
              <a:t>While providing broader advice to clients about their business</a:t>
            </a:r>
          </a:p>
          <a:p>
            <a:pPr lvl="1"/>
            <a:r>
              <a:rPr lang="en-AU" dirty="0" smtClean="0"/>
              <a:t>Savvy accountants have used this as an opportunity</a:t>
            </a:r>
          </a:p>
          <a:p>
            <a:pPr lvl="1"/>
            <a:r>
              <a:rPr lang="en-AU" dirty="0" smtClean="0"/>
              <a:t>To shift gears and provide clients with wide ranging business advisory to navigate the crisis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-20538"/>
            <a:ext cx="7380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Compliance Expert – Provider of Broader Advice to Clients </a:t>
            </a:r>
            <a:r>
              <a:rPr lang="en-AU" sz="1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(cont’d…)</a:t>
            </a:r>
            <a:endParaRPr lang="en-AU" sz="1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3408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9512" y="1491629"/>
            <a:ext cx="7128792" cy="3096345"/>
          </a:xfrm>
        </p:spPr>
        <p:txBody>
          <a:bodyPr/>
          <a:lstStyle/>
          <a:p>
            <a:pPr lvl="1"/>
            <a:r>
              <a:rPr lang="en-AU" dirty="0" smtClean="0"/>
              <a:t>With the ability to communicate now as important as technical nous</a:t>
            </a:r>
          </a:p>
          <a:p>
            <a:pPr lvl="1"/>
            <a:r>
              <a:rPr lang="en-AU" dirty="0" smtClean="0"/>
              <a:t>It is all well and good to understand your client’s books</a:t>
            </a:r>
          </a:p>
          <a:p>
            <a:pPr lvl="1"/>
            <a:r>
              <a:rPr lang="en-AU" dirty="0" smtClean="0"/>
              <a:t>But you also have to be able to understand what drives your clients</a:t>
            </a:r>
          </a:p>
          <a:p>
            <a:pPr lvl="1"/>
            <a:r>
              <a:rPr lang="en-AU" dirty="0" smtClean="0"/>
              <a:t>And be able to guide them through the challenges of running a business</a:t>
            </a:r>
          </a:p>
          <a:p>
            <a:pPr lvl="1"/>
            <a:r>
              <a:rPr lang="en-AU" dirty="0" smtClean="0"/>
              <a:t>Good accountants often become a confidant to their clients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-20538"/>
            <a:ext cx="7380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Compliance Expert – Provider of Broader Advice to Clients </a:t>
            </a:r>
            <a:r>
              <a:rPr lang="en-AU" sz="1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(cont’d…)</a:t>
            </a:r>
            <a:endParaRPr lang="en-AU" sz="1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9602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7504" y="1203598"/>
            <a:ext cx="6984776" cy="3672407"/>
          </a:xfrm>
        </p:spPr>
        <p:txBody>
          <a:bodyPr/>
          <a:lstStyle/>
          <a:p>
            <a:r>
              <a:rPr lang="en-AU" sz="2800" dirty="0" smtClean="0"/>
              <a:t>Practice areas expected to be in most demand</a:t>
            </a:r>
          </a:p>
          <a:p>
            <a:r>
              <a:rPr lang="en-AU" sz="2800" dirty="0" smtClean="0"/>
              <a:t>Which services do you anticipate will be in highest demand in the next 6 to 12 months?:</a:t>
            </a:r>
          </a:p>
          <a:p>
            <a:pPr lvl="1"/>
            <a:r>
              <a:rPr lang="en-AU" dirty="0" smtClean="0"/>
              <a:t>Business Advisory Services – 70%</a:t>
            </a:r>
          </a:p>
          <a:p>
            <a:pPr lvl="1"/>
            <a:r>
              <a:rPr lang="en-AU" sz="2000" dirty="0" smtClean="0"/>
              <a:t>Business Recovery and Insolvency – 61%</a:t>
            </a:r>
          </a:p>
          <a:p>
            <a:pPr lvl="1"/>
            <a:r>
              <a:rPr lang="en-AU" dirty="0" smtClean="0"/>
              <a:t>The key to commencing Business Advisory Services is Strategic Plans</a:t>
            </a:r>
            <a:endParaRPr lang="en-AU" sz="20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868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CommBank Accounting Market Pulse – June 2020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952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395536" y="1234878"/>
            <a:ext cx="6192687" cy="3497112"/>
          </a:xfrm>
        </p:spPr>
        <p:txBody>
          <a:bodyPr/>
          <a:lstStyle/>
          <a:p>
            <a:r>
              <a:rPr lang="en-AU" sz="2800" dirty="0" smtClean="0"/>
              <a:t>Business review meeting with the client’s leadership team</a:t>
            </a:r>
          </a:p>
          <a:p>
            <a:r>
              <a:rPr lang="en-AU" sz="2800" dirty="0" smtClean="0"/>
              <a:t>Where are they at present?</a:t>
            </a:r>
          </a:p>
          <a:p>
            <a:r>
              <a:rPr lang="en-AU" sz="2800" dirty="0" smtClean="0"/>
              <a:t>Customers</a:t>
            </a:r>
          </a:p>
          <a:p>
            <a:r>
              <a:rPr lang="en-AU" sz="2800" dirty="0" smtClean="0"/>
              <a:t>Suppliers</a:t>
            </a:r>
          </a:p>
          <a:p>
            <a:r>
              <a:rPr lang="en-AU" sz="2800" dirty="0" smtClean="0"/>
              <a:t>Team</a:t>
            </a:r>
          </a:p>
          <a:p>
            <a:r>
              <a:rPr lang="en-AU" sz="2800" dirty="0" smtClean="0"/>
              <a:t>Premises</a:t>
            </a:r>
          </a:p>
          <a:p>
            <a:endParaRPr lang="en-AU" sz="2800" dirty="0" smtClean="0"/>
          </a:p>
          <a:p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Strategic Planning with your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864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51520" y="1378894"/>
            <a:ext cx="6696744" cy="3497112"/>
          </a:xfrm>
        </p:spPr>
        <p:txBody>
          <a:bodyPr/>
          <a:lstStyle/>
          <a:p>
            <a:r>
              <a:rPr lang="en-AU" sz="2800" dirty="0" smtClean="0"/>
              <a:t>Technology and Machinery</a:t>
            </a:r>
          </a:p>
          <a:p>
            <a:r>
              <a:rPr lang="en-AU" sz="2800" dirty="0" smtClean="0"/>
              <a:t>Research and Development</a:t>
            </a:r>
          </a:p>
          <a:p>
            <a:r>
              <a:rPr lang="en-AU" sz="2800" dirty="0" smtClean="0"/>
              <a:t>Development of products and services</a:t>
            </a:r>
          </a:p>
          <a:p>
            <a:r>
              <a:rPr lang="en-AU" sz="2800" dirty="0" smtClean="0"/>
              <a:t>Debtors’ management and debtors’ days outstanding</a:t>
            </a:r>
          </a:p>
          <a:p>
            <a:r>
              <a:rPr lang="en-AU" sz="2800" dirty="0" smtClean="0"/>
              <a:t>Creditors and creditors’ days outstanding</a:t>
            </a:r>
          </a:p>
          <a:p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Strategic Planning with your Clients (cont’d…)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8402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5" y="4842805"/>
            <a:ext cx="3960439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Developing 2020/21 Strategic Planning With Your Clients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51520" y="1522910"/>
            <a:ext cx="6696744" cy="3137072"/>
          </a:xfrm>
        </p:spPr>
        <p:txBody>
          <a:bodyPr/>
          <a:lstStyle/>
          <a:p>
            <a:r>
              <a:rPr lang="en-AU" sz="2800" dirty="0" smtClean="0"/>
              <a:t>Inventory management and stock turn rates</a:t>
            </a:r>
          </a:p>
          <a:p>
            <a:r>
              <a:rPr lang="en-AU" sz="2400" dirty="0" smtClean="0"/>
              <a:t>Retail pricing and sales mix will this achieve targeted profit?</a:t>
            </a:r>
          </a:p>
          <a:p>
            <a:r>
              <a:rPr lang="en-AU" dirty="0" smtClean="0"/>
              <a:t>Charge out rates – productivity – materials markup – will this achieve the targeted profit?</a:t>
            </a:r>
          </a:p>
          <a:p>
            <a:r>
              <a:rPr lang="en-AU" sz="2400" dirty="0" smtClean="0"/>
              <a:t>Arrangement with banks/financiers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9702" y="-186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697809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1470"/>
            <a:ext cx="54354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Strategic Planning with your Clients (cont’d…)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0771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2031</TotalTime>
  <Words>699</Words>
  <Application>Microsoft Office PowerPoint</Application>
  <PresentationFormat>On-screen Show (16:9)</PresentationFormat>
  <Paragraphs>121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Arial Black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Jenny Nye</cp:lastModifiedBy>
  <cp:revision>380</cp:revision>
  <cp:lastPrinted>2020-05-12T00:04:10Z</cp:lastPrinted>
  <dcterms:created xsi:type="dcterms:W3CDTF">2013-02-27T00:15:02Z</dcterms:created>
  <dcterms:modified xsi:type="dcterms:W3CDTF">2020-07-09T01:27:04Z</dcterms:modified>
</cp:coreProperties>
</file>