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handoutMasterIdLst>
    <p:handoutMasterId r:id="rId30"/>
  </p:handoutMasterIdLst>
  <p:sldIdLst>
    <p:sldId id="655" r:id="rId2"/>
    <p:sldId id="766" r:id="rId3"/>
    <p:sldId id="816" r:id="rId4"/>
    <p:sldId id="749" r:id="rId5"/>
    <p:sldId id="783" r:id="rId6"/>
    <p:sldId id="817" r:id="rId7"/>
    <p:sldId id="805" r:id="rId8"/>
    <p:sldId id="818" r:id="rId9"/>
    <p:sldId id="806" r:id="rId10"/>
    <p:sldId id="819" r:id="rId11"/>
    <p:sldId id="820" r:id="rId12"/>
    <p:sldId id="807" r:id="rId13"/>
    <p:sldId id="821" r:id="rId14"/>
    <p:sldId id="822" r:id="rId15"/>
    <p:sldId id="823" r:id="rId16"/>
    <p:sldId id="808" r:id="rId17"/>
    <p:sldId id="809" r:id="rId18"/>
    <p:sldId id="831" r:id="rId19"/>
    <p:sldId id="824" r:id="rId20"/>
    <p:sldId id="825" r:id="rId21"/>
    <p:sldId id="784" r:id="rId22"/>
    <p:sldId id="810" r:id="rId23"/>
    <p:sldId id="826" r:id="rId24"/>
    <p:sldId id="827" r:id="rId25"/>
    <p:sldId id="828" r:id="rId26"/>
    <p:sldId id="829" r:id="rId27"/>
    <p:sldId id="830" r:id="rId28"/>
  </p:sldIdLst>
  <p:sldSz cx="9144000" cy="5143500" type="screen16x9"/>
  <p:notesSz cx="6858000" cy="9945688"/>
  <p:defaultTextStyle>
    <a:defPPr>
      <a:defRPr lang="en-AU"/>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15905"/>
    <a:srgbClr val="FF9900"/>
    <a:srgbClr val="FF6600"/>
    <a:srgbClr val="FFCC99"/>
    <a:srgbClr val="FFFFCC"/>
    <a:srgbClr val="FFCC66"/>
    <a:srgbClr val="CCECFF"/>
    <a:srgbClr val="02224B"/>
    <a:srgbClr val="FFCC00"/>
    <a:srgbClr val="FEBB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070" autoAdjust="0"/>
    <p:restoredTop sz="90888" autoAdjust="0"/>
  </p:normalViewPr>
  <p:slideViewPr>
    <p:cSldViewPr>
      <p:cViewPr varScale="1">
        <p:scale>
          <a:sx n="135" d="100"/>
          <a:sy n="135" d="100"/>
        </p:scale>
        <p:origin x="648" y="114"/>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4" y="1"/>
            <a:ext cx="2971800" cy="495301"/>
          </a:xfrm>
          <a:prstGeom prst="rect">
            <a:avLst/>
          </a:prstGeom>
        </p:spPr>
        <p:txBody>
          <a:bodyPr vert="horz" lIns="91079" tIns="45541" rIns="91079" bIns="45541" rtlCol="0"/>
          <a:lstStyle>
            <a:lvl1pPr algn="l">
              <a:defRPr sz="1200"/>
            </a:lvl1pPr>
          </a:lstStyle>
          <a:p>
            <a:pPr>
              <a:defRPr/>
            </a:pPr>
            <a:endParaRPr lang="en-US" dirty="0"/>
          </a:p>
        </p:txBody>
      </p:sp>
      <p:sp>
        <p:nvSpPr>
          <p:cNvPr id="3" name="Date Placeholder 2"/>
          <p:cNvSpPr>
            <a:spLocks noGrp="1"/>
          </p:cNvSpPr>
          <p:nvPr>
            <p:ph type="dt" sz="quarter" idx="1"/>
          </p:nvPr>
        </p:nvSpPr>
        <p:spPr>
          <a:xfrm>
            <a:off x="3884617" y="1"/>
            <a:ext cx="2971800" cy="495301"/>
          </a:xfrm>
          <a:prstGeom prst="rect">
            <a:avLst/>
          </a:prstGeom>
        </p:spPr>
        <p:txBody>
          <a:bodyPr vert="horz" lIns="91079" tIns="45541" rIns="91079" bIns="45541" rtlCol="0"/>
          <a:lstStyle>
            <a:lvl1pPr algn="r">
              <a:defRPr sz="1200"/>
            </a:lvl1pPr>
          </a:lstStyle>
          <a:p>
            <a:pPr>
              <a:defRPr/>
            </a:pPr>
            <a:fld id="{41484336-EF3E-4077-9865-60227939661C}" type="datetimeFigureOut">
              <a:rPr lang="en-US"/>
              <a:pPr>
                <a:defRPr/>
              </a:pPr>
              <a:t>5/15/2019</a:t>
            </a:fld>
            <a:endParaRPr lang="en-US" dirty="0"/>
          </a:p>
        </p:txBody>
      </p:sp>
      <p:sp>
        <p:nvSpPr>
          <p:cNvPr id="4" name="Footer Placeholder 3"/>
          <p:cNvSpPr>
            <a:spLocks noGrp="1"/>
          </p:cNvSpPr>
          <p:nvPr>
            <p:ph type="ftr" sz="quarter" idx="2"/>
          </p:nvPr>
        </p:nvSpPr>
        <p:spPr>
          <a:xfrm>
            <a:off x="4" y="9448799"/>
            <a:ext cx="2971800" cy="495301"/>
          </a:xfrm>
          <a:prstGeom prst="rect">
            <a:avLst/>
          </a:prstGeom>
        </p:spPr>
        <p:txBody>
          <a:bodyPr vert="horz" lIns="91079" tIns="45541" rIns="91079" bIns="45541" rtlCol="0" anchor="b"/>
          <a:lstStyle>
            <a:lvl1pPr algn="l">
              <a:defRPr sz="1200"/>
            </a:lvl1pPr>
          </a:lstStyle>
          <a:p>
            <a:pPr>
              <a:defRPr/>
            </a:pPr>
            <a:endParaRPr lang="en-US" dirty="0"/>
          </a:p>
        </p:txBody>
      </p:sp>
      <p:sp>
        <p:nvSpPr>
          <p:cNvPr id="5" name="Slide Number Placeholder 4"/>
          <p:cNvSpPr>
            <a:spLocks noGrp="1"/>
          </p:cNvSpPr>
          <p:nvPr>
            <p:ph type="sldNum" sz="quarter" idx="3"/>
          </p:nvPr>
        </p:nvSpPr>
        <p:spPr>
          <a:xfrm>
            <a:off x="3884617" y="9448799"/>
            <a:ext cx="2971800" cy="495301"/>
          </a:xfrm>
          <a:prstGeom prst="rect">
            <a:avLst/>
          </a:prstGeom>
        </p:spPr>
        <p:txBody>
          <a:bodyPr vert="horz" lIns="91079" tIns="45541" rIns="91079" bIns="45541" rtlCol="0" anchor="b"/>
          <a:lstStyle>
            <a:lvl1pPr algn="r">
              <a:defRPr sz="1200"/>
            </a:lvl1pPr>
          </a:lstStyle>
          <a:p>
            <a:pPr>
              <a:defRPr/>
            </a:pPr>
            <a:fld id="{3EBCFDCB-68EC-4F5F-8583-A22F50BE789B}" type="slidenum">
              <a:rPr lang="en-US"/>
              <a:pPr>
                <a:defRPr/>
              </a:pPr>
              <a:t>‹#›</a:t>
            </a:fld>
            <a:endParaRPr lang="en-US" dirty="0"/>
          </a:p>
        </p:txBody>
      </p:sp>
    </p:spTree>
    <p:extLst>
      <p:ext uri="{BB962C8B-B14F-4D97-AF65-F5344CB8AC3E}">
        <p14:creationId xmlns:p14="http://schemas.microsoft.com/office/powerpoint/2010/main" val="39091134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4" y="1"/>
            <a:ext cx="2971800" cy="495301"/>
          </a:xfrm>
          <a:prstGeom prst="rect">
            <a:avLst/>
          </a:prstGeom>
          <a:noFill/>
          <a:ln w="9525">
            <a:noFill/>
            <a:miter lim="800000"/>
            <a:headEnd/>
            <a:tailEnd/>
          </a:ln>
          <a:effectLst/>
        </p:spPr>
        <p:txBody>
          <a:bodyPr vert="horz" wrap="square" lIns="91079" tIns="45541" rIns="91079" bIns="45541" numCol="1" anchor="t" anchorCtr="0" compatLnSpc="1">
            <a:prstTxWarp prst="textNoShape">
              <a:avLst/>
            </a:prstTxWarp>
          </a:bodyPr>
          <a:lstStyle>
            <a:lvl1pPr>
              <a:defRPr sz="1200"/>
            </a:lvl1pPr>
          </a:lstStyle>
          <a:p>
            <a:pPr>
              <a:defRPr/>
            </a:pPr>
            <a:endParaRPr lang="en-AU" dirty="0"/>
          </a:p>
        </p:txBody>
      </p:sp>
      <p:sp>
        <p:nvSpPr>
          <p:cNvPr id="3075" name="Rectangle 3"/>
          <p:cNvSpPr>
            <a:spLocks noGrp="1" noChangeArrowheads="1"/>
          </p:cNvSpPr>
          <p:nvPr>
            <p:ph type="dt" idx="1"/>
          </p:nvPr>
        </p:nvSpPr>
        <p:spPr bwMode="auto">
          <a:xfrm>
            <a:off x="3886200" y="1"/>
            <a:ext cx="2971800" cy="495301"/>
          </a:xfrm>
          <a:prstGeom prst="rect">
            <a:avLst/>
          </a:prstGeom>
          <a:noFill/>
          <a:ln w="9525">
            <a:noFill/>
            <a:miter lim="800000"/>
            <a:headEnd/>
            <a:tailEnd/>
          </a:ln>
          <a:effectLst/>
        </p:spPr>
        <p:txBody>
          <a:bodyPr vert="horz" wrap="square" lIns="91079" tIns="45541" rIns="91079" bIns="45541" numCol="1" anchor="t" anchorCtr="0" compatLnSpc="1">
            <a:prstTxWarp prst="textNoShape">
              <a:avLst/>
            </a:prstTxWarp>
          </a:bodyPr>
          <a:lstStyle>
            <a:lvl1pPr algn="r">
              <a:defRPr sz="1200"/>
            </a:lvl1pPr>
          </a:lstStyle>
          <a:p>
            <a:pPr>
              <a:defRPr/>
            </a:pPr>
            <a:endParaRPr lang="en-AU" dirty="0"/>
          </a:p>
        </p:txBody>
      </p:sp>
      <p:sp>
        <p:nvSpPr>
          <p:cNvPr id="45060" name="Rectangle 4"/>
          <p:cNvSpPr>
            <a:spLocks noGrp="1" noRot="1" noChangeAspect="1" noChangeArrowheads="1" noTextEdit="1"/>
          </p:cNvSpPr>
          <p:nvPr>
            <p:ph type="sldImg" idx="2"/>
          </p:nvPr>
        </p:nvSpPr>
        <p:spPr bwMode="auto">
          <a:xfrm>
            <a:off x="114300" y="746125"/>
            <a:ext cx="6629400" cy="37290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914402" y="4722818"/>
            <a:ext cx="5029200" cy="4476749"/>
          </a:xfrm>
          <a:prstGeom prst="rect">
            <a:avLst/>
          </a:prstGeom>
          <a:noFill/>
          <a:ln w="9525">
            <a:noFill/>
            <a:miter lim="800000"/>
            <a:headEnd/>
            <a:tailEnd/>
          </a:ln>
          <a:effectLst/>
        </p:spPr>
        <p:txBody>
          <a:bodyPr vert="horz" wrap="square" lIns="91079" tIns="45541" rIns="91079" bIns="45541" numCol="1" anchor="t" anchorCtr="0" compatLnSpc="1">
            <a:prstTxWarp prst="textNoShape">
              <a:avLst/>
            </a:prstTxWarp>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p>
        </p:txBody>
      </p:sp>
      <p:sp>
        <p:nvSpPr>
          <p:cNvPr id="3078" name="Rectangle 6"/>
          <p:cNvSpPr>
            <a:spLocks noGrp="1" noChangeArrowheads="1"/>
          </p:cNvSpPr>
          <p:nvPr>
            <p:ph type="ftr" sz="quarter" idx="4"/>
          </p:nvPr>
        </p:nvSpPr>
        <p:spPr bwMode="auto">
          <a:xfrm>
            <a:off x="4" y="9450387"/>
            <a:ext cx="2971800" cy="495301"/>
          </a:xfrm>
          <a:prstGeom prst="rect">
            <a:avLst/>
          </a:prstGeom>
          <a:noFill/>
          <a:ln w="9525">
            <a:noFill/>
            <a:miter lim="800000"/>
            <a:headEnd/>
            <a:tailEnd/>
          </a:ln>
          <a:effectLst/>
        </p:spPr>
        <p:txBody>
          <a:bodyPr vert="horz" wrap="square" lIns="91079" tIns="45541" rIns="91079" bIns="45541" numCol="1" anchor="b" anchorCtr="0" compatLnSpc="1">
            <a:prstTxWarp prst="textNoShape">
              <a:avLst/>
            </a:prstTxWarp>
          </a:bodyPr>
          <a:lstStyle>
            <a:lvl1pPr>
              <a:defRPr sz="1200"/>
            </a:lvl1pPr>
          </a:lstStyle>
          <a:p>
            <a:pPr>
              <a:defRPr/>
            </a:pPr>
            <a:endParaRPr lang="en-AU" dirty="0"/>
          </a:p>
        </p:txBody>
      </p:sp>
      <p:sp>
        <p:nvSpPr>
          <p:cNvPr id="3079" name="Rectangle 7"/>
          <p:cNvSpPr>
            <a:spLocks noGrp="1" noChangeArrowheads="1"/>
          </p:cNvSpPr>
          <p:nvPr>
            <p:ph type="sldNum" sz="quarter" idx="5"/>
          </p:nvPr>
        </p:nvSpPr>
        <p:spPr bwMode="auto">
          <a:xfrm>
            <a:off x="3886200" y="9450387"/>
            <a:ext cx="2971800" cy="495301"/>
          </a:xfrm>
          <a:prstGeom prst="rect">
            <a:avLst/>
          </a:prstGeom>
          <a:noFill/>
          <a:ln w="9525">
            <a:noFill/>
            <a:miter lim="800000"/>
            <a:headEnd/>
            <a:tailEnd/>
          </a:ln>
          <a:effectLst/>
        </p:spPr>
        <p:txBody>
          <a:bodyPr vert="horz" wrap="square" lIns="91079" tIns="45541" rIns="91079" bIns="45541" numCol="1" anchor="b" anchorCtr="0" compatLnSpc="1">
            <a:prstTxWarp prst="textNoShape">
              <a:avLst/>
            </a:prstTxWarp>
          </a:bodyPr>
          <a:lstStyle>
            <a:lvl1pPr algn="r">
              <a:defRPr sz="1200"/>
            </a:lvl1pPr>
          </a:lstStyle>
          <a:p>
            <a:pPr>
              <a:defRPr/>
            </a:pPr>
            <a:fld id="{39B0C109-51C3-4A06-9945-EDAF71B4BAED}" type="slidenum">
              <a:rPr lang="en-AU"/>
              <a:pPr>
                <a:defRPr/>
              </a:pPr>
              <a:t>‹#›</a:t>
            </a:fld>
            <a:endParaRPr lang="en-AU" dirty="0"/>
          </a:p>
        </p:txBody>
      </p:sp>
    </p:spTree>
    <p:extLst>
      <p:ext uri="{BB962C8B-B14F-4D97-AF65-F5344CB8AC3E}">
        <p14:creationId xmlns:p14="http://schemas.microsoft.com/office/powerpoint/2010/main" val="256772852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a:t>
            </a:fld>
            <a:endParaRPr lang="en-AU" dirty="0"/>
          </a:p>
        </p:txBody>
      </p:sp>
    </p:spTree>
    <p:extLst>
      <p:ext uri="{BB962C8B-B14F-4D97-AF65-F5344CB8AC3E}">
        <p14:creationId xmlns:p14="http://schemas.microsoft.com/office/powerpoint/2010/main" val="20750239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11</a:t>
            </a:fld>
            <a:endParaRPr lang="en-AU" dirty="0"/>
          </a:p>
        </p:txBody>
      </p:sp>
    </p:spTree>
    <p:extLst>
      <p:ext uri="{BB962C8B-B14F-4D97-AF65-F5344CB8AC3E}">
        <p14:creationId xmlns:p14="http://schemas.microsoft.com/office/powerpoint/2010/main" val="24331516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12</a:t>
            </a:fld>
            <a:endParaRPr lang="en-AU" dirty="0"/>
          </a:p>
        </p:txBody>
      </p:sp>
    </p:spTree>
    <p:extLst>
      <p:ext uri="{BB962C8B-B14F-4D97-AF65-F5344CB8AC3E}">
        <p14:creationId xmlns:p14="http://schemas.microsoft.com/office/powerpoint/2010/main" val="14695077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13</a:t>
            </a:fld>
            <a:endParaRPr lang="en-AU" dirty="0"/>
          </a:p>
        </p:txBody>
      </p:sp>
    </p:spTree>
    <p:extLst>
      <p:ext uri="{BB962C8B-B14F-4D97-AF65-F5344CB8AC3E}">
        <p14:creationId xmlns:p14="http://schemas.microsoft.com/office/powerpoint/2010/main" val="3678688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14</a:t>
            </a:fld>
            <a:endParaRPr lang="en-AU" dirty="0"/>
          </a:p>
        </p:txBody>
      </p:sp>
    </p:spTree>
    <p:extLst>
      <p:ext uri="{BB962C8B-B14F-4D97-AF65-F5344CB8AC3E}">
        <p14:creationId xmlns:p14="http://schemas.microsoft.com/office/powerpoint/2010/main" val="17179432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15</a:t>
            </a:fld>
            <a:endParaRPr lang="en-AU" dirty="0"/>
          </a:p>
        </p:txBody>
      </p:sp>
    </p:spTree>
    <p:extLst>
      <p:ext uri="{BB962C8B-B14F-4D97-AF65-F5344CB8AC3E}">
        <p14:creationId xmlns:p14="http://schemas.microsoft.com/office/powerpoint/2010/main" val="3664819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16</a:t>
            </a:fld>
            <a:endParaRPr lang="en-AU" dirty="0"/>
          </a:p>
        </p:txBody>
      </p:sp>
    </p:spTree>
    <p:extLst>
      <p:ext uri="{BB962C8B-B14F-4D97-AF65-F5344CB8AC3E}">
        <p14:creationId xmlns:p14="http://schemas.microsoft.com/office/powerpoint/2010/main" val="133640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17</a:t>
            </a:fld>
            <a:endParaRPr lang="en-AU" dirty="0"/>
          </a:p>
        </p:txBody>
      </p:sp>
    </p:spTree>
    <p:extLst>
      <p:ext uri="{BB962C8B-B14F-4D97-AF65-F5344CB8AC3E}">
        <p14:creationId xmlns:p14="http://schemas.microsoft.com/office/powerpoint/2010/main" val="381265671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18</a:t>
            </a:fld>
            <a:endParaRPr lang="en-AU" dirty="0"/>
          </a:p>
        </p:txBody>
      </p:sp>
    </p:spTree>
    <p:extLst>
      <p:ext uri="{BB962C8B-B14F-4D97-AF65-F5344CB8AC3E}">
        <p14:creationId xmlns:p14="http://schemas.microsoft.com/office/powerpoint/2010/main" val="39944452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19</a:t>
            </a:fld>
            <a:endParaRPr lang="en-AU" dirty="0"/>
          </a:p>
        </p:txBody>
      </p:sp>
    </p:spTree>
    <p:extLst>
      <p:ext uri="{BB962C8B-B14F-4D97-AF65-F5344CB8AC3E}">
        <p14:creationId xmlns:p14="http://schemas.microsoft.com/office/powerpoint/2010/main" val="3775365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20</a:t>
            </a:fld>
            <a:endParaRPr lang="en-AU" dirty="0"/>
          </a:p>
        </p:txBody>
      </p:sp>
    </p:spTree>
    <p:extLst>
      <p:ext uri="{BB962C8B-B14F-4D97-AF65-F5344CB8AC3E}">
        <p14:creationId xmlns:p14="http://schemas.microsoft.com/office/powerpoint/2010/main" val="39912826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a:t>
            </a:fld>
            <a:endParaRPr lang="en-AU" dirty="0"/>
          </a:p>
        </p:txBody>
      </p:sp>
    </p:spTree>
    <p:extLst>
      <p:ext uri="{BB962C8B-B14F-4D97-AF65-F5344CB8AC3E}">
        <p14:creationId xmlns:p14="http://schemas.microsoft.com/office/powerpoint/2010/main" val="4112923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21</a:t>
            </a:fld>
            <a:endParaRPr lang="en-AU" dirty="0"/>
          </a:p>
        </p:txBody>
      </p:sp>
    </p:spTree>
    <p:extLst>
      <p:ext uri="{BB962C8B-B14F-4D97-AF65-F5344CB8AC3E}">
        <p14:creationId xmlns:p14="http://schemas.microsoft.com/office/powerpoint/2010/main" val="14003089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22</a:t>
            </a:fld>
            <a:endParaRPr lang="en-AU" dirty="0"/>
          </a:p>
        </p:txBody>
      </p:sp>
    </p:spTree>
    <p:extLst>
      <p:ext uri="{BB962C8B-B14F-4D97-AF65-F5344CB8AC3E}">
        <p14:creationId xmlns:p14="http://schemas.microsoft.com/office/powerpoint/2010/main" val="3009467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23</a:t>
            </a:fld>
            <a:endParaRPr lang="en-AU" dirty="0"/>
          </a:p>
        </p:txBody>
      </p:sp>
    </p:spTree>
    <p:extLst>
      <p:ext uri="{BB962C8B-B14F-4D97-AF65-F5344CB8AC3E}">
        <p14:creationId xmlns:p14="http://schemas.microsoft.com/office/powerpoint/2010/main" val="28387238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24</a:t>
            </a:fld>
            <a:endParaRPr lang="en-AU" dirty="0"/>
          </a:p>
        </p:txBody>
      </p:sp>
    </p:spTree>
    <p:extLst>
      <p:ext uri="{BB962C8B-B14F-4D97-AF65-F5344CB8AC3E}">
        <p14:creationId xmlns:p14="http://schemas.microsoft.com/office/powerpoint/2010/main" val="17493604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25</a:t>
            </a:fld>
            <a:endParaRPr lang="en-AU" dirty="0"/>
          </a:p>
        </p:txBody>
      </p:sp>
    </p:spTree>
    <p:extLst>
      <p:ext uri="{BB962C8B-B14F-4D97-AF65-F5344CB8AC3E}">
        <p14:creationId xmlns:p14="http://schemas.microsoft.com/office/powerpoint/2010/main" val="40118304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26</a:t>
            </a:fld>
            <a:endParaRPr lang="en-AU" dirty="0"/>
          </a:p>
        </p:txBody>
      </p:sp>
    </p:spTree>
    <p:extLst>
      <p:ext uri="{BB962C8B-B14F-4D97-AF65-F5344CB8AC3E}">
        <p14:creationId xmlns:p14="http://schemas.microsoft.com/office/powerpoint/2010/main" val="251311227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27</a:t>
            </a:fld>
            <a:endParaRPr lang="en-AU" dirty="0"/>
          </a:p>
        </p:txBody>
      </p:sp>
    </p:spTree>
    <p:extLst>
      <p:ext uri="{BB962C8B-B14F-4D97-AF65-F5344CB8AC3E}">
        <p14:creationId xmlns:p14="http://schemas.microsoft.com/office/powerpoint/2010/main" val="35336603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3</a:t>
            </a:fld>
            <a:endParaRPr lang="en-AU" dirty="0"/>
          </a:p>
        </p:txBody>
      </p:sp>
    </p:spTree>
    <p:extLst>
      <p:ext uri="{BB962C8B-B14F-4D97-AF65-F5344CB8AC3E}">
        <p14:creationId xmlns:p14="http://schemas.microsoft.com/office/powerpoint/2010/main" val="37439124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4</a:t>
            </a:fld>
            <a:endParaRPr lang="en-AU" dirty="0"/>
          </a:p>
        </p:txBody>
      </p:sp>
    </p:spTree>
    <p:extLst>
      <p:ext uri="{BB962C8B-B14F-4D97-AF65-F5344CB8AC3E}">
        <p14:creationId xmlns:p14="http://schemas.microsoft.com/office/powerpoint/2010/main" val="20385859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5</a:t>
            </a:fld>
            <a:endParaRPr lang="en-AU" dirty="0"/>
          </a:p>
        </p:txBody>
      </p:sp>
    </p:spTree>
    <p:extLst>
      <p:ext uri="{BB962C8B-B14F-4D97-AF65-F5344CB8AC3E}">
        <p14:creationId xmlns:p14="http://schemas.microsoft.com/office/powerpoint/2010/main" val="86846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7</a:t>
            </a:fld>
            <a:endParaRPr lang="en-AU" dirty="0"/>
          </a:p>
        </p:txBody>
      </p:sp>
    </p:spTree>
    <p:extLst>
      <p:ext uri="{BB962C8B-B14F-4D97-AF65-F5344CB8AC3E}">
        <p14:creationId xmlns:p14="http://schemas.microsoft.com/office/powerpoint/2010/main" val="12453424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8</a:t>
            </a:fld>
            <a:endParaRPr lang="en-AU" dirty="0"/>
          </a:p>
        </p:txBody>
      </p:sp>
    </p:spTree>
    <p:extLst>
      <p:ext uri="{BB962C8B-B14F-4D97-AF65-F5344CB8AC3E}">
        <p14:creationId xmlns:p14="http://schemas.microsoft.com/office/powerpoint/2010/main" val="3343139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9</a:t>
            </a:fld>
            <a:endParaRPr lang="en-AU" dirty="0"/>
          </a:p>
        </p:txBody>
      </p:sp>
    </p:spTree>
    <p:extLst>
      <p:ext uri="{BB962C8B-B14F-4D97-AF65-F5344CB8AC3E}">
        <p14:creationId xmlns:p14="http://schemas.microsoft.com/office/powerpoint/2010/main" val="38705897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pPr>
              <a:defRPr/>
            </a:pPr>
            <a:fld id="{39B0C109-51C3-4A06-9945-EDAF71B4BAED}" type="slidenum">
              <a:rPr lang="en-AU" smtClean="0"/>
              <a:pPr>
                <a:defRPr/>
              </a:pPr>
              <a:t>10</a:t>
            </a:fld>
            <a:endParaRPr lang="en-AU" dirty="0"/>
          </a:p>
        </p:txBody>
      </p:sp>
    </p:spTree>
    <p:extLst>
      <p:ext uri="{BB962C8B-B14F-4D97-AF65-F5344CB8AC3E}">
        <p14:creationId xmlns:p14="http://schemas.microsoft.com/office/powerpoint/2010/main" val="4127837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endParaRPr lang="en-AU"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AU"/>
          </a:p>
        </p:txBody>
      </p:sp>
      <p:sp>
        <p:nvSpPr>
          <p:cNvPr id="4" name="Rectangle 3"/>
          <p:cNvSpPr>
            <a:spLocks noGrp="1" noChangeArrowheads="1"/>
          </p:cNvSpPr>
          <p:nvPr>
            <p:ph type="ftr" sz="quarter" idx="10"/>
          </p:nvPr>
        </p:nvSpPr>
        <p:spPr>
          <a:xfrm>
            <a:off x="685800" y="4739878"/>
            <a:ext cx="7315200" cy="261938"/>
          </a:xfrm>
        </p:spPr>
        <p:txBody>
          <a:bodyPr/>
          <a:lstStyle>
            <a:lvl1pPr algn="r">
              <a:defRPr/>
            </a:lvl1pPr>
          </a:lstStyle>
          <a:p>
            <a:pPr>
              <a:defRPr/>
            </a:pPr>
            <a:r>
              <a:rPr lang="en-AU" smtClean="0"/>
              <a:t>All Female Business Very Popular</a:t>
            </a:r>
            <a:endParaRPr lang="en-AU" dirty="0"/>
          </a:p>
        </p:txBody>
      </p:sp>
      <p:sp>
        <p:nvSpPr>
          <p:cNvPr id="5" name="Rectangle 4"/>
          <p:cNvSpPr>
            <a:spLocks noGrp="1" noChangeArrowheads="1"/>
          </p:cNvSpPr>
          <p:nvPr>
            <p:ph type="sldNum" sz="quarter" idx="11"/>
          </p:nvPr>
        </p:nvSpPr>
        <p:spPr/>
        <p:txBody>
          <a:bodyPr/>
          <a:lstStyle>
            <a:lvl1pPr>
              <a:defRPr/>
            </a:lvl1pPr>
          </a:lstStyle>
          <a:p>
            <a:pPr>
              <a:defRPr/>
            </a:pPr>
            <a:fld id="{36894437-142D-4FC5-B8E9-7F46DE270E11}" type="slidenum">
              <a:rPr lang="en-AU"/>
              <a:pPr>
                <a:defRPr/>
              </a:pPr>
              <a:t>‹#›</a:t>
            </a:fld>
            <a:endParaRPr lang="en-AU" dirty="0"/>
          </a:p>
        </p:txBody>
      </p:sp>
    </p:spTree>
    <p:extLst>
      <p:ext uri="{BB962C8B-B14F-4D97-AF65-F5344CB8AC3E}">
        <p14:creationId xmlns:p14="http://schemas.microsoft.com/office/powerpoint/2010/main" val="2925666130"/>
      </p:ext>
    </p:extLst>
  </p:cSld>
  <p:clrMapOvr>
    <a:masterClrMapping/>
  </p:clrMapOvr>
  <p:transition advClick="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3"/>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5" name="Rectangle 4"/>
          <p:cNvSpPr>
            <a:spLocks noGrp="1" noChangeArrowheads="1"/>
          </p:cNvSpPr>
          <p:nvPr>
            <p:ph type="sldNum" sz="quarter" idx="11"/>
          </p:nvPr>
        </p:nvSpPr>
        <p:spPr/>
        <p:txBody>
          <a:bodyPr/>
          <a:lstStyle>
            <a:lvl1pPr>
              <a:defRPr/>
            </a:lvl1pPr>
          </a:lstStyle>
          <a:p>
            <a:pPr>
              <a:defRPr/>
            </a:pPr>
            <a:fld id="{DD1BF990-2F35-4824-9234-9540C36BC21F}" type="slidenum">
              <a:rPr lang="en-AU"/>
              <a:pPr>
                <a:defRPr/>
              </a:pPr>
              <a:t>‹#›</a:t>
            </a:fld>
            <a:endParaRPr lang="en-AU" dirty="0"/>
          </a:p>
        </p:txBody>
      </p:sp>
    </p:spTree>
    <p:extLst>
      <p:ext uri="{BB962C8B-B14F-4D97-AF65-F5344CB8AC3E}">
        <p14:creationId xmlns:p14="http://schemas.microsoft.com/office/powerpoint/2010/main" val="3985872042"/>
      </p:ext>
    </p:extLst>
  </p:cSld>
  <p:clrMapOvr>
    <a:masterClrMapping/>
  </p:clrMapOvr>
  <p:transition advClick="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4114800"/>
          </a:xfrm>
        </p:spPr>
        <p:txBody>
          <a:bodyPr vert="eaVert"/>
          <a:lstStyle/>
          <a:p>
            <a:r>
              <a:rPr lang="en-US"/>
              <a:t>Click to edit Master title style</a:t>
            </a:r>
            <a:endParaRPr lang="en-AU"/>
          </a:p>
        </p:txBody>
      </p:sp>
      <p:sp>
        <p:nvSpPr>
          <p:cNvPr id="3" name="Vertical Text Placeholder 2"/>
          <p:cNvSpPr>
            <a:spLocks noGrp="1"/>
          </p:cNvSpPr>
          <p:nvPr>
            <p:ph type="body" orient="vert" idx="1"/>
          </p:nvPr>
        </p:nvSpPr>
        <p:spPr>
          <a:xfrm>
            <a:off x="685800" y="457200"/>
            <a:ext cx="5676900" cy="4114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Rectangle 3"/>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5" name="Rectangle 4"/>
          <p:cNvSpPr>
            <a:spLocks noGrp="1" noChangeArrowheads="1"/>
          </p:cNvSpPr>
          <p:nvPr>
            <p:ph type="sldNum" sz="quarter" idx="11"/>
          </p:nvPr>
        </p:nvSpPr>
        <p:spPr/>
        <p:txBody>
          <a:bodyPr/>
          <a:lstStyle>
            <a:lvl1pPr>
              <a:defRPr/>
            </a:lvl1pPr>
          </a:lstStyle>
          <a:p>
            <a:pPr>
              <a:defRPr/>
            </a:pPr>
            <a:fld id="{0F4F2C9A-B289-4ED9-9617-ADF8FB45B7E5}" type="slidenum">
              <a:rPr lang="en-AU"/>
              <a:pPr>
                <a:defRPr/>
              </a:pPr>
              <a:t>‹#›</a:t>
            </a:fld>
            <a:endParaRPr lang="en-AU" dirty="0"/>
          </a:p>
        </p:txBody>
      </p:sp>
    </p:spTree>
    <p:extLst>
      <p:ext uri="{BB962C8B-B14F-4D97-AF65-F5344CB8AC3E}">
        <p14:creationId xmlns:p14="http://schemas.microsoft.com/office/powerpoint/2010/main" val="2646012594"/>
      </p:ext>
    </p:extLst>
  </p:cSld>
  <p:clrMapOvr>
    <a:masterClrMapping/>
  </p:clrMapOvr>
  <p:transition advClick="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800"/>
            </a:lvl1pPr>
          </a:lstStyle>
          <a:p>
            <a:r>
              <a:rPr lang="en-US"/>
              <a:t>Click to edit Master title style</a:t>
            </a:r>
            <a:endParaRPr lang="en-AU" dirty="0"/>
          </a:p>
        </p:txBody>
      </p:sp>
      <p:sp>
        <p:nvSpPr>
          <p:cNvPr id="3" name="Content Placeholder 2"/>
          <p:cNvSpPr>
            <a:spLocks noGrp="1"/>
          </p:cNvSpPr>
          <p:nvPr>
            <p:ph idx="1"/>
          </p:nvPr>
        </p:nvSpPr>
        <p:spPr/>
        <p:txBody>
          <a:bodyPr/>
          <a:lstStyle>
            <a:lvl1pPr>
              <a:defRPr sz="2400"/>
            </a:lvl1pPr>
            <a:lvl2pPr>
              <a:defRPr sz="2000"/>
            </a:lvl2pPr>
            <a:lvl3pPr>
              <a:defRPr sz="1800"/>
            </a:lvl3pPr>
            <a:lvl4pPr>
              <a:defRPr sz="16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dirty="0"/>
          </a:p>
        </p:txBody>
      </p:sp>
      <p:sp>
        <p:nvSpPr>
          <p:cNvPr id="4" name="Rectangle 3"/>
          <p:cNvSpPr>
            <a:spLocks noGrp="1" noChangeArrowheads="1"/>
          </p:cNvSpPr>
          <p:nvPr>
            <p:ph type="ftr" sz="quarter" idx="10"/>
          </p:nvPr>
        </p:nvSpPr>
        <p:spPr>
          <a:xfrm>
            <a:off x="2051050" y="4822031"/>
            <a:ext cx="5949950" cy="234554"/>
          </a:xfrm>
        </p:spPr>
        <p:txBody>
          <a:bodyPr/>
          <a:lstStyle>
            <a:lvl1pPr algn="r">
              <a:defRPr/>
            </a:lvl1pPr>
          </a:lstStyle>
          <a:p>
            <a:pPr>
              <a:defRPr/>
            </a:pPr>
            <a:r>
              <a:rPr lang="en-AU" smtClean="0"/>
              <a:t>All Female Business Very Popular</a:t>
            </a:r>
            <a:endParaRPr lang="en-AU" dirty="0"/>
          </a:p>
        </p:txBody>
      </p:sp>
      <p:sp>
        <p:nvSpPr>
          <p:cNvPr id="5" name="Rectangle 4"/>
          <p:cNvSpPr>
            <a:spLocks noGrp="1" noChangeArrowheads="1"/>
          </p:cNvSpPr>
          <p:nvPr>
            <p:ph type="sldNum" sz="quarter" idx="11"/>
          </p:nvPr>
        </p:nvSpPr>
        <p:spPr>
          <a:xfrm>
            <a:off x="8077200" y="4794647"/>
            <a:ext cx="381000" cy="261938"/>
          </a:xfrm>
        </p:spPr>
        <p:txBody>
          <a:bodyPr/>
          <a:lstStyle>
            <a:lvl1pPr>
              <a:defRPr/>
            </a:lvl1pPr>
          </a:lstStyle>
          <a:p>
            <a:pPr>
              <a:defRPr/>
            </a:pPr>
            <a:fld id="{251BBDD9-D469-4F8F-BF8C-92DD0D738F4E}" type="slidenum">
              <a:rPr lang="en-AU"/>
              <a:pPr>
                <a:defRPr/>
              </a:pPr>
              <a:t>‹#›</a:t>
            </a:fld>
            <a:endParaRPr lang="en-AU" dirty="0"/>
          </a:p>
        </p:txBody>
      </p:sp>
    </p:spTree>
    <p:extLst>
      <p:ext uri="{BB962C8B-B14F-4D97-AF65-F5344CB8AC3E}">
        <p14:creationId xmlns:p14="http://schemas.microsoft.com/office/powerpoint/2010/main" val="3399828232"/>
      </p:ext>
    </p:extLst>
  </p:cSld>
  <p:clrMapOvr>
    <a:masterClrMapping/>
  </p:clrMapOvr>
  <p:transition advClick="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endParaRPr lang="en-AU"/>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3"/>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5" name="Rectangle 4"/>
          <p:cNvSpPr>
            <a:spLocks noGrp="1" noChangeArrowheads="1"/>
          </p:cNvSpPr>
          <p:nvPr>
            <p:ph type="sldNum" sz="quarter" idx="11"/>
          </p:nvPr>
        </p:nvSpPr>
        <p:spPr/>
        <p:txBody>
          <a:bodyPr/>
          <a:lstStyle>
            <a:lvl1pPr>
              <a:defRPr/>
            </a:lvl1pPr>
          </a:lstStyle>
          <a:p>
            <a:pPr>
              <a:defRPr/>
            </a:pPr>
            <a:fld id="{199FA840-3AD2-4879-A3F4-9C5EE1525A5D}" type="slidenum">
              <a:rPr lang="en-AU"/>
              <a:pPr>
                <a:defRPr/>
              </a:pPr>
              <a:t>‹#›</a:t>
            </a:fld>
            <a:endParaRPr lang="en-AU" dirty="0"/>
          </a:p>
        </p:txBody>
      </p:sp>
    </p:spTree>
    <p:extLst>
      <p:ext uri="{BB962C8B-B14F-4D97-AF65-F5344CB8AC3E}">
        <p14:creationId xmlns:p14="http://schemas.microsoft.com/office/powerpoint/2010/main" val="2148040075"/>
      </p:ext>
    </p:extLst>
  </p:cSld>
  <p:clrMapOvr>
    <a:masterClrMapping/>
  </p:clrMapOvr>
  <p:transition advClick="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Content Placeholder 2"/>
          <p:cNvSpPr>
            <a:spLocks noGrp="1"/>
          </p:cNvSpPr>
          <p:nvPr>
            <p:ph sz="half" idx="1"/>
          </p:nvPr>
        </p:nvSpPr>
        <p:spPr>
          <a:xfrm>
            <a:off x="6858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p:cNvSpPr>
            <a:spLocks noGrp="1"/>
          </p:cNvSpPr>
          <p:nvPr>
            <p:ph sz="half" idx="2"/>
          </p:nvPr>
        </p:nvSpPr>
        <p:spPr>
          <a:xfrm>
            <a:off x="4648200" y="1485900"/>
            <a:ext cx="3810000" cy="3086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Rectangle 4"/>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6" name="Rectangle 5"/>
          <p:cNvSpPr>
            <a:spLocks noGrp="1" noChangeArrowheads="1"/>
          </p:cNvSpPr>
          <p:nvPr>
            <p:ph type="sldNum" sz="quarter" idx="11"/>
          </p:nvPr>
        </p:nvSpPr>
        <p:spPr/>
        <p:txBody>
          <a:bodyPr/>
          <a:lstStyle>
            <a:lvl1pPr>
              <a:defRPr/>
            </a:lvl1pPr>
          </a:lstStyle>
          <a:p>
            <a:pPr>
              <a:defRPr/>
            </a:pPr>
            <a:fld id="{3EEA2380-AE18-474E-9C40-9821F13E6B6F}" type="slidenum">
              <a:rPr lang="en-AU"/>
              <a:pPr>
                <a:defRPr/>
              </a:pPr>
              <a:t>‹#›</a:t>
            </a:fld>
            <a:endParaRPr lang="en-AU" dirty="0"/>
          </a:p>
        </p:txBody>
      </p:sp>
    </p:spTree>
    <p:extLst>
      <p:ext uri="{BB962C8B-B14F-4D97-AF65-F5344CB8AC3E}">
        <p14:creationId xmlns:p14="http://schemas.microsoft.com/office/powerpoint/2010/main" val="4078480832"/>
      </p:ext>
    </p:extLst>
  </p:cSld>
  <p:clrMapOvr>
    <a:masterClrMapping/>
  </p:clrMapOvr>
  <p:transition advClick="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lvl1pPr>
              <a:defRPr/>
            </a:lvl1pPr>
          </a:lstStyle>
          <a:p>
            <a:r>
              <a:rPr lang="en-US"/>
              <a:t>Click to edit Master title style</a:t>
            </a:r>
            <a:endParaRPr lang="en-AU"/>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Rectangle 6"/>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8" name="Rectangle 7"/>
          <p:cNvSpPr>
            <a:spLocks noGrp="1" noChangeArrowheads="1"/>
          </p:cNvSpPr>
          <p:nvPr>
            <p:ph type="sldNum" sz="quarter" idx="11"/>
          </p:nvPr>
        </p:nvSpPr>
        <p:spPr/>
        <p:txBody>
          <a:bodyPr/>
          <a:lstStyle>
            <a:lvl1pPr>
              <a:defRPr/>
            </a:lvl1pPr>
          </a:lstStyle>
          <a:p>
            <a:pPr>
              <a:defRPr/>
            </a:pPr>
            <a:fld id="{75775219-AD4B-439E-8E24-8F4F315FC43B}" type="slidenum">
              <a:rPr lang="en-AU"/>
              <a:pPr>
                <a:defRPr/>
              </a:pPr>
              <a:t>‹#›</a:t>
            </a:fld>
            <a:endParaRPr lang="en-AU" dirty="0"/>
          </a:p>
        </p:txBody>
      </p:sp>
    </p:spTree>
    <p:extLst>
      <p:ext uri="{BB962C8B-B14F-4D97-AF65-F5344CB8AC3E}">
        <p14:creationId xmlns:p14="http://schemas.microsoft.com/office/powerpoint/2010/main" val="3268543035"/>
      </p:ext>
    </p:extLst>
  </p:cSld>
  <p:clrMapOvr>
    <a:masterClrMapping/>
  </p:clrMapOvr>
  <p:transition advClick="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AU"/>
          </a:p>
        </p:txBody>
      </p:sp>
      <p:sp>
        <p:nvSpPr>
          <p:cNvPr id="3" name="Rectangle 2"/>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4" name="Rectangle 3"/>
          <p:cNvSpPr>
            <a:spLocks noGrp="1" noChangeArrowheads="1"/>
          </p:cNvSpPr>
          <p:nvPr>
            <p:ph type="sldNum" sz="quarter" idx="11"/>
          </p:nvPr>
        </p:nvSpPr>
        <p:spPr/>
        <p:txBody>
          <a:bodyPr/>
          <a:lstStyle>
            <a:lvl1pPr>
              <a:defRPr/>
            </a:lvl1pPr>
          </a:lstStyle>
          <a:p>
            <a:pPr>
              <a:defRPr/>
            </a:pPr>
            <a:fld id="{DB3F5E07-FDBB-4831-9B54-4A4428048152}" type="slidenum">
              <a:rPr lang="en-AU"/>
              <a:pPr>
                <a:defRPr/>
              </a:pPr>
              <a:t>‹#›</a:t>
            </a:fld>
            <a:endParaRPr lang="en-AU" dirty="0"/>
          </a:p>
        </p:txBody>
      </p:sp>
    </p:spTree>
    <p:extLst>
      <p:ext uri="{BB962C8B-B14F-4D97-AF65-F5344CB8AC3E}">
        <p14:creationId xmlns:p14="http://schemas.microsoft.com/office/powerpoint/2010/main" val="3594059421"/>
      </p:ext>
    </p:extLst>
  </p:cSld>
  <p:clrMapOvr>
    <a:masterClrMapping/>
  </p:clrMapOvr>
  <p:transition advClick="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3" name="Rectangle 2"/>
          <p:cNvSpPr>
            <a:spLocks noGrp="1" noChangeArrowheads="1"/>
          </p:cNvSpPr>
          <p:nvPr>
            <p:ph type="sldNum" sz="quarter" idx="11"/>
          </p:nvPr>
        </p:nvSpPr>
        <p:spPr/>
        <p:txBody>
          <a:bodyPr/>
          <a:lstStyle>
            <a:lvl1pPr>
              <a:defRPr/>
            </a:lvl1pPr>
          </a:lstStyle>
          <a:p>
            <a:pPr>
              <a:defRPr/>
            </a:pPr>
            <a:fld id="{60AE4076-3EC6-43F3-8095-71BC44870BD5}" type="slidenum">
              <a:rPr lang="en-AU"/>
              <a:pPr>
                <a:defRPr/>
              </a:pPr>
              <a:t>‹#›</a:t>
            </a:fld>
            <a:endParaRPr lang="en-AU" dirty="0"/>
          </a:p>
        </p:txBody>
      </p:sp>
    </p:spTree>
    <p:extLst>
      <p:ext uri="{BB962C8B-B14F-4D97-AF65-F5344CB8AC3E}">
        <p14:creationId xmlns:p14="http://schemas.microsoft.com/office/powerpoint/2010/main" val="1090927815"/>
      </p:ext>
    </p:extLst>
  </p:cSld>
  <p:clrMapOvr>
    <a:masterClrMapping/>
  </p:clrMapOvr>
  <p:transition advClick="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6" name="Rectangle 5"/>
          <p:cNvSpPr>
            <a:spLocks noGrp="1" noChangeArrowheads="1"/>
          </p:cNvSpPr>
          <p:nvPr>
            <p:ph type="sldNum" sz="quarter" idx="11"/>
          </p:nvPr>
        </p:nvSpPr>
        <p:spPr/>
        <p:txBody>
          <a:bodyPr/>
          <a:lstStyle>
            <a:lvl1pPr>
              <a:defRPr/>
            </a:lvl1pPr>
          </a:lstStyle>
          <a:p>
            <a:pPr>
              <a:defRPr/>
            </a:pPr>
            <a:fld id="{6FBFC03E-2E58-4B62-A6DC-A0AB005EE6D2}" type="slidenum">
              <a:rPr lang="en-AU"/>
              <a:pPr>
                <a:defRPr/>
              </a:pPr>
              <a:t>‹#›</a:t>
            </a:fld>
            <a:endParaRPr lang="en-AU" dirty="0"/>
          </a:p>
        </p:txBody>
      </p:sp>
    </p:spTree>
    <p:extLst>
      <p:ext uri="{BB962C8B-B14F-4D97-AF65-F5344CB8AC3E}">
        <p14:creationId xmlns:p14="http://schemas.microsoft.com/office/powerpoint/2010/main" val="2497376496"/>
      </p:ext>
    </p:extLst>
  </p:cSld>
  <p:clrMapOvr>
    <a:masterClrMapping/>
  </p:clrMapOvr>
  <p:transition advClick="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AU" noProof="0" dirty="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ftr" sz="quarter" idx="10"/>
          </p:nvPr>
        </p:nvSpPr>
        <p:spPr/>
        <p:txBody>
          <a:bodyPr/>
          <a:lstStyle>
            <a:lvl1pPr algn="r">
              <a:defRPr/>
            </a:lvl1pPr>
          </a:lstStyle>
          <a:p>
            <a:pPr>
              <a:defRPr/>
            </a:pPr>
            <a:r>
              <a:rPr lang="en-AU" smtClean="0"/>
              <a:t>All Female Business Very Popular</a:t>
            </a:r>
            <a:endParaRPr lang="en-AU" dirty="0"/>
          </a:p>
        </p:txBody>
      </p:sp>
      <p:sp>
        <p:nvSpPr>
          <p:cNvPr id="6" name="Rectangle 5"/>
          <p:cNvSpPr>
            <a:spLocks noGrp="1" noChangeArrowheads="1"/>
          </p:cNvSpPr>
          <p:nvPr>
            <p:ph type="sldNum" sz="quarter" idx="11"/>
          </p:nvPr>
        </p:nvSpPr>
        <p:spPr/>
        <p:txBody>
          <a:bodyPr/>
          <a:lstStyle>
            <a:lvl1pPr>
              <a:defRPr/>
            </a:lvl1pPr>
          </a:lstStyle>
          <a:p>
            <a:pPr>
              <a:defRPr/>
            </a:pPr>
            <a:fld id="{9D48E89D-A95F-4234-86C3-44C446A3C94E}" type="slidenum">
              <a:rPr lang="en-AU"/>
              <a:pPr>
                <a:defRPr/>
              </a:pPr>
              <a:t>‹#›</a:t>
            </a:fld>
            <a:endParaRPr lang="en-AU" dirty="0"/>
          </a:p>
        </p:txBody>
      </p:sp>
    </p:spTree>
    <p:extLst>
      <p:ext uri="{BB962C8B-B14F-4D97-AF65-F5344CB8AC3E}">
        <p14:creationId xmlns:p14="http://schemas.microsoft.com/office/powerpoint/2010/main" val="1184238863"/>
      </p:ext>
    </p:extLst>
  </p:cSld>
  <p:clrMapOvr>
    <a:masterClrMapping/>
  </p:clrMapOvr>
  <p:transition advClick="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457200"/>
            <a:ext cx="77724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AU" altLang="en-US"/>
          </a:p>
        </p:txBody>
      </p:sp>
      <p:sp>
        <p:nvSpPr>
          <p:cNvPr id="1027" name="Rectangle 3"/>
          <p:cNvSpPr>
            <a:spLocks noGrp="1" noChangeArrowheads="1"/>
          </p:cNvSpPr>
          <p:nvPr>
            <p:ph type="body" idx="1"/>
          </p:nvPr>
        </p:nvSpPr>
        <p:spPr bwMode="auto">
          <a:xfrm>
            <a:off x="685800" y="1485900"/>
            <a:ext cx="7772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AU" altLang="en-US"/>
          </a:p>
        </p:txBody>
      </p:sp>
      <p:sp>
        <p:nvSpPr>
          <p:cNvPr id="1029" name="Rectangle 5"/>
          <p:cNvSpPr>
            <a:spLocks noGrp="1" noChangeArrowheads="1"/>
          </p:cNvSpPr>
          <p:nvPr>
            <p:ph type="ftr" sz="quarter" idx="3"/>
          </p:nvPr>
        </p:nvSpPr>
        <p:spPr bwMode="auto">
          <a:xfrm>
            <a:off x="685800" y="4686300"/>
            <a:ext cx="73152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000" b="1" i="1"/>
            </a:lvl1pPr>
          </a:lstStyle>
          <a:p>
            <a:pPr>
              <a:defRPr/>
            </a:pPr>
            <a:r>
              <a:rPr lang="en-AU" smtClean="0"/>
              <a:t>All Female Business Very Popular</a:t>
            </a:r>
            <a:endParaRPr lang="en-AU" dirty="0"/>
          </a:p>
        </p:txBody>
      </p:sp>
      <p:sp>
        <p:nvSpPr>
          <p:cNvPr id="1030" name="Rectangle 6"/>
          <p:cNvSpPr>
            <a:spLocks noGrp="1" noChangeArrowheads="1"/>
          </p:cNvSpPr>
          <p:nvPr>
            <p:ph type="sldNum" sz="quarter" idx="4"/>
          </p:nvPr>
        </p:nvSpPr>
        <p:spPr bwMode="auto">
          <a:xfrm>
            <a:off x="8077200" y="4686300"/>
            <a:ext cx="381000" cy="3429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000" b="1" i="1"/>
            </a:lvl1pPr>
          </a:lstStyle>
          <a:p>
            <a:pPr>
              <a:defRPr/>
            </a:pPr>
            <a:fld id="{197E2F40-92A8-4EB9-BEA4-1C694E475D92}" type="slidenum">
              <a:rPr lang="en-AU"/>
              <a:pPr>
                <a:defRPr/>
              </a:pPr>
              <a:t>‹#›</a:t>
            </a:fld>
            <a:endParaRPr lang="en-AU" dirty="0"/>
          </a:p>
        </p:txBody>
      </p:sp>
    </p:spTree>
  </p:cSld>
  <p:clrMap bg1="lt1" tx1="dk1" bg2="lt2" tx2="dk2" accent1="accent1" accent2="accent2" accent3="accent3" accent4="accent4" accent5="accent5" accent6="accent6" hlink="hlink" folHlink="folHlink"/>
  <p:sldLayoutIdLst>
    <p:sldLayoutId id="2147484721" r:id="rId1"/>
    <p:sldLayoutId id="2147484722" r:id="rId2"/>
    <p:sldLayoutId id="2147484723" r:id="rId3"/>
    <p:sldLayoutId id="2147484724" r:id="rId4"/>
    <p:sldLayoutId id="2147484725" r:id="rId5"/>
    <p:sldLayoutId id="2147484726" r:id="rId6"/>
    <p:sldLayoutId id="2147484727" r:id="rId7"/>
    <p:sldLayoutId id="2147484728" r:id="rId8"/>
    <p:sldLayoutId id="2147484729" r:id="rId9"/>
    <p:sldLayoutId id="2147484730" r:id="rId10"/>
    <p:sldLayoutId id="2147484731" r:id="rId11"/>
  </p:sldLayoutIdLst>
  <p:transition advClick="0"/>
  <p:hf hdr="0" dt="0"/>
  <p:txStyles>
    <p:titleStyle>
      <a:lvl1pPr algn="ctr" rtl="0" eaLnBrk="0" fontAlgn="base" hangingPunct="0">
        <a:spcBef>
          <a:spcPct val="0"/>
        </a:spcBef>
        <a:spcAft>
          <a:spcPct val="0"/>
        </a:spcAft>
        <a:defRPr sz="3200" b="1">
          <a:solidFill>
            <a:schemeClr val="tx2"/>
          </a:solidFill>
          <a:latin typeface="+mj-lt"/>
          <a:ea typeface="+mj-ea"/>
          <a:cs typeface="+mj-cs"/>
        </a:defRPr>
      </a:lvl1pPr>
      <a:lvl2pPr algn="ctr" rtl="0" eaLnBrk="0" fontAlgn="base" hangingPunct="0">
        <a:spcBef>
          <a:spcPct val="0"/>
        </a:spcBef>
        <a:spcAft>
          <a:spcPct val="0"/>
        </a:spcAft>
        <a:defRPr sz="3200" b="1">
          <a:solidFill>
            <a:schemeClr val="tx2"/>
          </a:solidFill>
          <a:latin typeface="Arial" charset="0"/>
        </a:defRPr>
      </a:lvl2pPr>
      <a:lvl3pPr algn="ctr" rtl="0" eaLnBrk="0" fontAlgn="base" hangingPunct="0">
        <a:spcBef>
          <a:spcPct val="0"/>
        </a:spcBef>
        <a:spcAft>
          <a:spcPct val="0"/>
        </a:spcAft>
        <a:defRPr sz="3200" b="1">
          <a:solidFill>
            <a:schemeClr val="tx2"/>
          </a:solidFill>
          <a:latin typeface="Arial" charset="0"/>
        </a:defRPr>
      </a:lvl3pPr>
      <a:lvl4pPr algn="ctr" rtl="0" eaLnBrk="0" fontAlgn="base" hangingPunct="0">
        <a:spcBef>
          <a:spcPct val="0"/>
        </a:spcBef>
        <a:spcAft>
          <a:spcPct val="0"/>
        </a:spcAft>
        <a:defRPr sz="3200" b="1">
          <a:solidFill>
            <a:schemeClr val="tx2"/>
          </a:solidFill>
          <a:latin typeface="Arial" charset="0"/>
        </a:defRPr>
      </a:lvl4pPr>
      <a:lvl5pPr algn="ctr" rtl="0" eaLnBrk="0" fontAlgn="base" hangingPunct="0">
        <a:spcBef>
          <a:spcPct val="0"/>
        </a:spcBef>
        <a:spcAft>
          <a:spcPct val="0"/>
        </a:spcAft>
        <a:defRPr sz="3200" b="1">
          <a:solidFill>
            <a:schemeClr val="tx2"/>
          </a:solidFill>
          <a:latin typeface="Arial" charset="0"/>
        </a:defRPr>
      </a:lvl5pPr>
      <a:lvl6pPr marL="457200" algn="ctr" rtl="0" eaLnBrk="1" fontAlgn="base" hangingPunct="1">
        <a:spcBef>
          <a:spcPct val="0"/>
        </a:spcBef>
        <a:spcAft>
          <a:spcPct val="0"/>
        </a:spcAft>
        <a:defRPr sz="3200" b="1">
          <a:solidFill>
            <a:schemeClr val="tx2"/>
          </a:solidFill>
          <a:latin typeface="Arial" charset="0"/>
        </a:defRPr>
      </a:lvl6pPr>
      <a:lvl7pPr marL="914400" algn="ctr" rtl="0" eaLnBrk="1" fontAlgn="base" hangingPunct="1">
        <a:spcBef>
          <a:spcPct val="0"/>
        </a:spcBef>
        <a:spcAft>
          <a:spcPct val="0"/>
        </a:spcAft>
        <a:defRPr sz="3200" b="1">
          <a:solidFill>
            <a:schemeClr val="tx2"/>
          </a:solidFill>
          <a:latin typeface="Arial" charset="0"/>
        </a:defRPr>
      </a:lvl7pPr>
      <a:lvl8pPr marL="1371600" algn="ctr" rtl="0" eaLnBrk="1" fontAlgn="base" hangingPunct="1">
        <a:spcBef>
          <a:spcPct val="0"/>
        </a:spcBef>
        <a:spcAft>
          <a:spcPct val="0"/>
        </a:spcAft>
        <a:defRPr sz="3200" b="1">
          <a:solidFill>
            <a:schemeClr val="tx2"/>
          </a:solidFill>
          <a:latin typeface="Arial" charset="0"/>
        </a:defRPr>
      </a:lvl8pPr>
      <a:lvl9pPr marL="1828800" algn="ctr" rtl="0" eaLnBrk="1" fontAlgn="base" hangingPunct="1">
        <a:spcBef>
          <a:spcPct val="0"/>
        </a:spcBef>
        <a:spcAft>
          <a:spcPct val="0"/>
        </a:spcAft>
        <a:defRPr sz="3200" b="1">
          <a:solidFill>
            <a:schemeClr val="tx2"/>
          </a:solidFill>
          <a:latin typeface="Arial"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a:solidFill>
            <a:schemeClr val="tx1"/>
          </a:solidFill>
          <a:latin typeface="+mn-lt"/>
        </a:defRPr>
      </a:lvl6pPr>
      <a:lvl7pPr marL="2971800" indent="-228600" algn="l" rtl="0" eaLnBrk="1" fontAlgn="base" hangingPunct="1">
        <a:spcBef>
          <a:spcPct val="20000"/>
        </a:spcBef>
        <a:spcAft>
          <a:spcPct val="0"/>
        </a:spcAft>
        <a:buChar char="»"/>
        <a:defRPr>
          <a:solidFill>
            <a:schemeClr val="tx1"/>
          </a:solidFill>
          <a:latin typeface="+mn-lt"/>
        </a:defRPr>
      </a:lvl7pPr>
      <a:lvl8pPr marL="3429000" indent="-228600" algn="l" rtl="0" eaLnBrk="1" fontAlgn="base" hangingPunct="1">
        <a:spcBef>
          <a:spcPct val="20000"/>
        </a:spcBef>
        <a:spcAft>
          <a:spcPct val="0"/>
        </a:spcAft>
        <a:buChar char="»"/>
        <a:defRPr>
          <a:solidFill>
            <a:schemeClr val="tx1"/>
          </a:solidFill>
          <a:latin typeface="+mn-lt"/>
        </a:defRPr>
      </a:lvl8pPr>
      <a:lvl9pPr marL="3886200" indent="-228600" algn="l" rtl="0" eaLnBrk="1" fontAlgn="base" hangingPunct="1">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hyperlink" Target="http://www.essbiztools.com.au/crowdsourcedfudning/learnmore"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jpeg"/></Relationships>
</file>

<file path=ppt/slides/_rels/slide26.xml.rels><?xml version="1.0" encoding="UTF-8" standalone="yes"?>
<Relationships xmlns="http://schemas.openxmlformats.org/package/2006/relationships"><Relationship Id="rId3" Type="http://schemas.openxmlformats.org/officeDocument/2006/relationships/hyperlink" Target="http://www.essbiztools.com.au/"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jpeg"/></Relationships>
</file>

<file path=ppt/slides/_rels/slide27.xml.rels><?xml version="1.0" encoding="UTF-8" standalone="yes"?>
<Relationships xmlns="http://schemas.openxmlformats.org/package/2006/relationships"><Relationship Id="rId3" Type="http://schemas.openxmlformats.org/officeDocument/2006/relationships/hyperlink" Target="mailto:peter@essbiztools.com.au"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hyperlink" Target="BAS5027%20-%20Crowd%20Sourced%20Funding%20-%20Intermediaries%20Scorecard.xlsx"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hyperlink" Target="BAS5004%20-%20CSF%20Eligibility%20Matrix.docx"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21" name="Picture 9"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l="36188" r="37564"/>
          <a:stretch/>
        </p:blipFill>
        <p:spPr bwMode="auto">
          <a:xfrm>
            <a:off x="5676" y="1563638"/>
            <a:ext cx="9144001" cy="3222358"/>
          </a:xfrm>
          <a:prstGeom prst="rect">
            <a:avLst/>
          </a:prstGeom>
          <a:noFill/>
          <a:extLst>
            <a:ext uri="{909E8E84-426E-40DD-AFC4-6F175D3DCCD1}">
              <a14:hiddenFill xmlns:a14="http://schemas.microsoft.com/office/drawing/2010/main">
                <a:solidFill>
                  <a:srgbClr val="FFFFFF"/>
                </a:solidFill>
              </a14:hiddenFill>
            </a:ext>
          </a:extLst>
        </p:spPr>
      </p:pic>
      <p:pic>
        <p:nvPicPr>
          <p:cNvPr id="13319"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1520" y="195486"/>
            <a:ext cx="2923777" cy="72008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35496" y="2003234"/>
            <a:ext cx="9144001"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“All Female Business Very Popular!”</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6" name="TextBox 5"/>
          <p:cNvSpPr txBox="1"/>
          <p:nvPr/>
        </p:nvSpPr>
        <p:spPr>
          <a:xfrm>
            <a:off x="-2" y="3396937"/>
            <a:ext cx="9144001" cy="830997"/>
          </a:xfrm>
          <a:prstGeom prst="rect">
            <a:avLst/>
          </a:prstGeom>
          <a:noFill/>
        </p:spPr>
        <p:txBody>
          <a:bodyPr wrap="square" rtlCol="0">
            <a:spAutoFit/>
          </a:bodyPr>
          <a:lstStyle/>
          <a:p>
            <a:pPr algn="ctr"/>
            <a:r>
              <a:rPr lang="en-AU"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Presented by:</a:t>
            </a:r>
          </a:p>
          <a:p>
            <a:pPr algn="ctr"/>
            <a:r>
              <a:rPr lang="en-AU"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Peter Towers, Managing Director, ESS BIZTOOLS</a:t>
            </a:r>
          </a:p>
        </p:txBody>
      </p:sp>
    </p:spTree>
    <p:extLst>
      <p:ext uri="{BB962C8B-B14F-4D97-AF65-F5344CB8AC3E}">
        <p14:creationId xmlns:p14="http://schemas.microsoft.com/office/powerpoint/2010/main" val="312500425"/>
      </p:ext>
    </p:extLst>
  </p:cSld>
  <p:clrMapOvr>
    <a:masterClrMapping/>
  </p:clrMapOvr>
  <p:transition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71600" y="1790194"/>
            <a:ext cx="7272808" cy="2509748"/>
          </a:xfrm>
        </p:spPr>
        <p:txBody>
          <a:bodyPr/>
          <a:lstStyle/>
          <a:p>
            <a:pPr eaLnBrk="1" hangingPunct="1">
              <a:buFont typeface="Arial" panose="020B0604020202020204" pitchFamily="34" charset="0"/>
              <a:buChar char="•"/>
            </a:pPr>
            <a:r>
              <a:rPr lang="en-AU" altLang="en-US" sz="2800" dirty="0" smtClean="0"/>
              <a:t>Issue a “Media Release” </a:t>
            </a:r>
            <a:r>
              <a:rPr lang="en-AU" altLang="en-US" sz="2800" dirty="0"/>
              <a:t>in relation Information Seminar/Webinar (ESS BIZTOOLS has a template</a:t>
            </a:r>
            <a:r>
              <a:rPr lang="en-AU" altLang="en-US" sz="2800" dirty="0" smtClean="0"/>
              <a:t>)</a:t>
            </a:r>
          </a:p>
          <a:p>
            <a:pPr eaLnBrk="1" hangingPunct="1">
              <a:buFont typeface="Arial" panose="020B0604020202020204" pitchFamily="34" charset="0"/>
              <a:buChar char="•"/>
            </a:pPr>
            <a:r>
              <a:rPr lang="en-AU" altLang="en-US" sz="2800" dirty="0" smtClean="0"/>
              <a:t>Identify clients who are interested in receiving a Proposal</a:t>
            </a:r>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Pro Active Service to your Clients</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10</a:t>
            </a:fld>
            <a:endParaRPr lang="en-AU" dirty="0"/>
          </a:p>
        </p:txBody>
      </p:sp>
    </p:spTree>
    <p:extLst>
      <p:ext uri="{BB962C8B-B14F-4D97-AF65-F5344CB8AC3E}">
        <p14:creationId xmlns:p14="http://schemas.microsoft.com/office/powerpoint/2010/main" val="154011579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403648" y="1923678"/>
            <a:ext cx="6264696" cy="1656184"/>
          </a:xfrm>
        </p:spPr>
        <p:txBody>
          <a:bodyPr/>
          <a:lstStyle/>
          <a:p>
            <a:pPr eaLnBrk="1" hangingPunct="1">
              <a:buFont typeface="Arial" panose="020B0604020202020204" pitchFamily="34" charset="0"/>
              <a:buChar char="•"/>
            </a:pPr>
            <a:r>
              <a:rPr lang="en-AU" altLang="en-US" sz="2800" dirty="0" smtClean="0"/>
              <a:t>Prepare the Proposal and send to clients – contact – try and get acceptance to proceed</a:t>
            </a:r>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Pro Active Service to your Clients</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11</a:t>
            </a:fld>
            <a:endParaRPr lang="en-AU" dirty="0"/>
          </a:p>
        </p:txBody>
      </p:sp>
    </p:spTree>
    <p:extLst>
      <p:ext uri="{BB962C8B-B14F-4D97-AF65-F5344CB8AC3E}">
        <p14:creationId xmlns:p14="http://schemas.microsoft.com/office/powerpoint/2010/main" val="185221110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683568" y="1707653"/>
            <a:ext cx="7848872" cy="2736305"/>
          </a:xfrm>
        </p:spPr>
        <p:txBody>
          <a:bodyPr/>
          <a:lstStyle/>
          <a:p>
            <a:pPr eaLnBrk="1" hangingPunct="1"/>
            <a:r>
              <a:rPr lang="en-AU" altLang="en-US" sz="2800" dirty="0" smtClean="0"/>
              <a:t>“Companies will need help with (A Geddes)”:</a:t>
            </a:r>
          </a:p>
          <a:p>
            <a:pPr lvl="1" eaLnBrk="1" hangingPunct="1"/>
            <a:r>
              <a:rPr lang="en-AU" altLang="en-US" sz="2400" dirty="0" smtClean="0"/>
              <a:t>Business Plans</a:t>
            </a:r>
          </a:p>
          <a:p>
            <a:pPr lvl="1" eaLnBrk="1" hangingPunct="1"/>
            <a:r>
              <a:rPr lang="en-AU" altLang="en-US" sz="2400" dirty="0" smtClean="0"/>
              <a:t>Budgets  &amp; Cash Flow Forecasts</a:t>
            </a:r>
          </a:p>
          <a:p>
            <a:pPr lvl="1" eaLnBrk="1" hangingPunct="1"/>
            <a:r>
              <a:rPr lang="en-AU" altLang="en-US" sz="2400" dirty="0" smtClean="0"/>
              <a:t>Identified </a:t>
            </a:r>
            <a:r>
              <a:rPr lang="en-AU" altLang="en-US" sz="2400" dirty="0"/>
              <a:t>b</a:t>
            </a:r>
            <a:r>
              <a:rPr lang="en-AU" altLang="en-US" sz="2400" dirty="0" smtClean="0"/>
              <a:t>usiness structures</a:t>
            </a:r>
          </a:p>
          <a:p>
            <a:pPr lvl="1" eaLnBrk="1" hangingPunct="1"/>
            <a:r>
              <a:rPr lang="en-AU" altLang="en-US" sz="2400" dirty="0" smtClean="0"/>
              <a:t>Senior Management Team with allocated functional responsibilities</a:t>
            </a:r>
          </a:p>
          <a:p>
            <a:pPr lvl="1" eaLnBrk="1" hangingPunct="1"/>
            <a:endParaRPr lang="en-AU" altLang="en-US"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1077218"/>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Creating Crowd Sourced Funding Equity Raising as a Client Service</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12</a:t>
            </a:fld>
            <a:endParaRPr lang="en-AU" dirty="0"/>
          </a:p>
        </p:txBody>
      </p:sp>
    </p:spTree>
    <p:extLst>
      <p:ext uri="{BB962C8B-B14F-4D97-AF65-F5344CB8AC3E}">
        <p14:creationId xmlns:p14="http://schemas.microsoft.com/office/powerpoint/2010/main" val="330374665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5">
                                            <p:txEl>
                                              <p:pRg st="4" end="4"/>
                                            </p:txEl>
                                          </p:spTgt>
                                        </p:tgtEl>
                                        <p:attrNameLst>
                                          <p:attrName>style.visibility</p:attrName>
                                        </p:attrNameLst>
                                      </p:cBhvr>
                                      <p:to>
                                        <p:strVal val="visible"/>
                                      </p:to>
                                    </p:set>
                                    <p:anim calcmode="lin" valueType="num">
                                      <p:cBhvr additive="base">
                                        <p:cTn id="31" dur="500" fill="hold"/>
                                        <p:tgtEl>
                                          <p:spTgt spid="225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827584" y="1707654"/>
            <a:ext cx="7920880" cy="2664296"/>
          </a:xfrm>
        </p:spPr>
        <p:txBody>
          <a:bodyPr/>
          <a:lstStyle/>
          <a:p>
            <a:pPr eaLnBrk="1" hangingPunct="1"/>
            <a:r>
              <a:rPr lang="en-AU" altLang="en-US" sz="2800" dirty="0" smtClean="0"/>
              <a:t>“Companies will need help with (A Geddes)” (cont’d…):</a:t>
            </a:r>
          </a:p>
          <a:p>
            <a:pPr lvl="1" eaLnBrk="1" hangingPunct="1"/>
            <a:r>
              <a:rPr lang="en-AU" altLang="en-US" sz="2400" dirty="0" smtClean="0"/>
              <a:t>Goal setting</a:t>
            </a:r>
          </a:p>
          <a:p>
            <a:pPr lvl="1" eaLnBrk="1" hangingPunct="1"/>
            <a:r>
              <a:rPr lang="en-AU" altLang="en-US" sz="2400" dirty="0" smtClean="0"/>
              <a:t>Documentation of their Vision, Purpose, Goals</a:t>
            </a:r>
          </a:p>
          <a:p>
            <a:pPr lvl="1" eaLnBrk="1" hangingPunct="1"/>
            <a:r>
              <a:rPr lang="en-AU" altLang="en-US" sz="2400" dirty="0" smtClean="0"/>
              <a:t>What is planned to happen in the next 3 – 5 years?</a:t>
            </a:r>
          </a:p>
          <a:p>
            <a:pPr lvl="1" eaLnBrk="1" hangingPunct="1"/>
            <a:r>
              <a:rPr lang="en-AU" altLang="en-US" sz="2400" dirty="0" smtClean="0"/>
              <a:t>Documenting the company’s strategies</a:t>
            </a:r>
          </a:p>
          <a:p>
            <a:pPr lvl="1" eaLnBrk="1" hangingPunct="1"/>
            <a:endParaRPr lang="en-AU" altLang="en-US" sz="2400" dirty="0" smtClean="0"/>
          </a:p>
          <a:p>
            <a:pPr lvl="1" eaLnBrk="1" hangingPunct="1"/>
            <a:endParaRPr lang="en-AU" altLang="en-US"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1077218"/>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Creating Crowd Sourced Funding Equity Raising as a Client Service</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13</a:t>
            </a:fld>
            <a:endParaRPr lang="en-AU" dirty="0"/>
          </a:p>
        </p:txBody>
      </p:sp>
    </p:spTree>
    <p:extLst>
      <p:ext uri="{BB962C8B-B14F-4D97-AF65-F5344CB8AC3E}">
        <p14:creationId xmlns:p14="http://schemas.microsoft.com/office/powerpoint/2010/main" val="13347154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5">
                                            <p:txEl>
                                              <p:pRg st="4" end="4"/>
                                            </p:txEl>
                                          </p:spTgt>
                                        </p:tgtEl>
                                        <p:attrNameLst>
                                          <p:attrName>style.visibility</p:attrName>
                                        </p:attrNameLst>
                                      </p:cBhvr>
                                      <p:to>
                                        <p:strVal val="visible"/>
                                      </p:to>
                                    </p:set>
                                    <p:anim calcmode="lin" valueType="num">
                                      <p:cBhvr additive="base">
                                        <p:cTn id="31" dur="500" fill="hold"/>
                                        <p:tgtEl>
                                          <p:spTgt spid="225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827584" y="1707654"/>
            <a:ext cx="7776864" cy="2808312"/>
          </a:xfrm>
        </p:spPr>
        <p:txBody>
          <a:bodyPr/>
          <a:lstStyle/>
          <a:p>
            <a:pPr eaLnBrk="1" hangingPunct="1"/>
            <a:r>
              <a:rPr lang="en-AU" altLang="en-US" sz="2800" dirty="0" smtClean="0"/>
              <a:t>“Companies will need help with (A Geddes)” (cont’d…):</a:t>
            </a:r>
          </a:p>
          <a:p>
            <a:pPr lvl="1" eaLnBrk="1" hangingPunct="1"/>
            <a:r>
              <a:rPr lang="en-AU" altLang="en-US" sz="2400" dirty="0" smtClean="0"/>
              <a:t>Identification of their ideal customer</a:t>
            </a:r>
          </a:p>
          <a:p>
            <a:pPr lvl="1" eaLnBrk="1" hangingPunct="1"/>
            <a:r>
              <a:rPr lang="en-AU" altLang="en-US" sz="2400" dirty="0" smtClean="0"/>
              <a:t>How will the company execute the pattern of meetings – who will be involved?</a:t>
            </a:r>
          </a:p>
          <a:p>
            <a:pPr lvl="1" eaLnBrk="1" hangingPunct="1"/>
            <a:r>
              <a:rPr lang="en-AU" altLang="en-US" sz="2400" dirty="0" smtClean="0"/>
              <a:t>What are the targets?</a:t>
            </a:r>
          </a:p>
          <a:p>
            <a:pPr marL="457200" lvl="1" indent="0" eaLnBrk="1" hangingPunct="1">
              <a:buNone/>
            </a:pPr>
            <a:endParaRPr lang="en-AU" altLang="en-US" sz="2400" dirty="0" smtClean="0"/>
          </a:p>
          <a:p>
            <a:pPr lvl="1" eaLnBrk="1" hangingPunct="1"/>
            <a:endParaRPr lang="en-AU" altLang="en-US"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1077218"/>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Creating Crowd Sourced Funding Equity Raising as a Client Service</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14</a:t>
            </a:fld>
            <a:endParaRPr lang="en-AU" dirty="0"/>
          </a:p>
        </p:txBody>
      </p:sp>
    </p:spTree>
    <p:extLst>
      <p:ext uri="{BB962C8B-B14F-4D97-AF65-F5344CB8AC3E}">
        <p14:creationId xmlns:p14="http://schemas.microsoft.com/office/powerpoint/2010/main" val="369282319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395536" y="1707654"/>
            <a:ext cx="8280920" cy="2880320"/>
          </a:xfrm>
        </p:spPr>
        <p:txBody>
          <a:bodyPr/>
          <a:lstStyle/>
          <a:p>
            <a:pPr eaLnBrk="1" hangingPunct="1"/>
            <a:r>
              <a:rPr lang="en-AU" altLang="en-US" sz="2800" dirty="0" smtClean="0"/>
              <a:t>“Companies will need help with (A Geddes)”</a:t>
            </a:r>
          </a:p>
          <a:p>
            <a:pPr marL="0" indent="0" eaLnBrk="1" hangingPunct="1">
              <a:buNone/>
            </a:pPr>
            <a:r>
              <a:rPr lang="en-AU" altLang="en-US" sz="2800" dirty="0"/>
              <a:t> </a:t>
            </a:r>
            <a:r>
              <a:rPr lang="en-AU" altLang="en-US" sz="2800" dirty="0" smtClean="0"/>
              <a:t>    (cont’d…):</a:t>
            </a:r>
          </a:p>
          <a:p>
            <a:pPr lvl="1" eaLnBrk="1" hangingPunct="1"/>
            <a:r>
              <a:rPr lang="en-AU" altLang="en-US" sz="2400" dirty="0" smtClean="0"/>
              <a:t>Utilising this whole process to plan and document</a:t>
            </a:r>
          </a:p>
          <a:p>
            <a:pPr lvl="1" eaLnBrk="1" hangingPunct="1"/>
            <a:r>
              <a:rPr lang="en-AU" altLang="en-US" sz="2400" dirty="0" smtClean="0"/>
              <a:t>Valuation of company to determine share pricing and percentage of company to be allocated to Crowd Sourced Funding Equity Raising Shareholders</a:t>
            </a:r>
          </a:p>
          <a:p>
            <a:pPr lvl="1" eaLnBrk="1" hangingPunct="1"/>
            <a:endParaRPr lang="en-AU" altLang="en-US" sz="2400" dirty="0" smtClean="0"/>
          </a:p>
          <a:p>
            <a:pPr lvl="1" eaLnBrk="1" hangingPunct="1"/>
            <a:endParaRPr lang="en-AU" altLang="en-US"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1077218"/>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Creating Crowd Sourced Funding Equity Raising as a Client Service</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15</a:t>
            </a:fld>
            <a:endParaRPr lang="en-AU" dirty="0"/>
          </a:p>
        </p:txBody>
      </p:sp>
    </p:spTree>
    <p:extLst>
      <p:ext uri="{BB962C8B-B14F-4D97-AF65-F5344CB8AC3E}">
        <p14:creationId xmlns:p14="http://schemas.microsoft.com/office/powerpoint/2010/main" val="420411025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547664" y="1707654"/>
            <a:ext cx="6120680" cy="2376264"/>
          </a:xfrm>
        </p:spPr>
        <p:txBody>
          <a:bodyPr/>
          <a:lstStyle/>
          <a:p>
            <a:r>
              <a:rPr lang="en-AU" sz="2800" dirty="0" smtClean="0"/>
              <a:t>Raise capital without having to mortgage assets</a:t>
            </a:r>
          </a:p>
          <a:p>
            <a:r>
              <a:rPr lang="en-AU" sz="2800" dirty="0" smtClean="0"/>
              <a:t>No personal guarantees</a:t>
            </a:r>
          </a:p>
          <a:p>
            <a:r>
              <a:rPr lang="en-AU" sz="2800" dirty="0" smtClean="0"/>
              <a:t>No monthly P &amp; I repayments</a:t>
            </a:r>
          </a:p>
          <a:p>
            <a:r>
              <a:rPr lang="en-AU" sz="2800" dirty="0" smtClean="0"/>
              <a:t>Funding to grow the company</a:t>
            </a:r>
          </a:p>
          <a:p>
            <a:pPr marL="0" indent="0">
              <a:buNone/>
            </a:pPr>
            <a:endParaRPr lang="en-AU"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212887"/>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Great Opportunity for Businesses</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16</a:t>
            </a:fld>
            <a:endParaRPr lang="en-AU" dirty="0"/>
          </a:p>
        </p:txBody>
      </p:sp>
    </p:spTree>
    <p:extLst>
      <p:ext uri="{BB962C8B-B14F-4D97-AF65-F5344CB8AC3E}">
        <p14:creationId xmlns:p14="http://schemas.microsoft.com/office/powerpoint/2010/main" val="310475227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619672" y="1851670"/>
            <a:ext cx="5832648" cy="2468016"/>
          </a:xfrm>
        </p:spPr>
        <p:txBody>
          <a:bodyPr/>
          <a:lstStyle/>
          <a:p>
            <a:r>
              <a:rPr lang="en-AU" sz="2800" dirty="0" smtClean="0"/>
              <a:t>Grow with your clients</a:t>
            </a:r>
          </a:p>
          <a:p>
            <a:r>
              <a:rPr lang="en-AU" sz="2800" dirty="0" smtClean="0"/>
              <a:t>Challenging, interesting work for your accountants</a:t>
            </a:r>
          </a:p>
          <a:p>
            <a:r>
              <a:rPr lang="en-AU" sz="2800" dirty="0" smtClean="0"/>
              <a:t>Create a “New Income Stream” </a:t>
            </a:r>
          </a:p>
          <a:p>
            <a:r>
              <a:rPr lang="en-AU" sz="2800" dirty="0" smtClean="0"/>
              <a:t>No licences required</a:t>
            </a:r>
            <a:endParaRPr lang="en-AU"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97559"/>
            <a:ext cx="8640960" cy="954107"/>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Great Opportunity for Accountants/Business Advisors</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17</a:t>
            </a:fld>
            <a:endParaRPr lang="en-AU" dirty="0"/>
          </a:p>
        </p:txBody>
      </p:sp>
    </p:spTree>
    <p:extLst>
      <p:ext uri="{BB962C8B-B14F-4D97-AF65-F5344CB8AC3E}">
        <p14:creationId xmlns:p14="http://schemas.microsoft.com/office/powerpoint/2010/main" val="189865253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259632" y="1563638"/>
            <a:ext cx="6624736" cy="2792397"/>
          </a:xfrm>
        </p:spPr>
        <p:txBody>
          <a:bodyPr/>
          <a:lstStyle/>
          <a:p>
            <a:r>
              <a:rPr lang="en-AU" sz="2800" dirty="0" smtClean="0"/>
              <a:t>Traditional accounting work has competition</a:t>
            </a:r>
          </a:p>
          <a:p>
            <a:r>
              <a:rPr lang="en-AU" sz="2800" dirty="0" smtClean="0"/>
              <a:t>Cloud Based Accounting and Bookkeeping</a:t>
            </a:r>
          </a:p>
          <a:p>
            <a:r>
              <a:rPr lang="en-AU" sz="2800" dirty="0" smtClean="0"/>
              <a:t>Outsourcing some of the basic processing work</a:t>
            </a:r>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97559"/>
            <a:ext cx="8640960" cy="954107"/>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Great Opportunity for Accountants/Business Advisors</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18</a:t>
            </a:fld>
            <a:endParaRPr lang="en-AU" dirty="0"/>
          </a:p>
        </p:txBody>
      </p:sp>
    </p:spTree>
    <p:extLst>
      <p:ext uri="{BB962C8B-B14F-4D97-AF65-F5344CB8AC3E}">
        <p14:creationId xmlns:p14="http://schemas.microsoft.com/office/powerpoint/2010/main" val="213941651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71600" y="1851670"/>
            <a:ext cx="7200800" cy="2862094"/>
          </a:xfrm>
        </p:spPr>
        <p:txBody>
          <a:bodyPr/>
          <a:lstStyle/>
          <a:p>
            <a:r>
              <a:rPr lang="en-AU" sz="2800" dirty="0" smtClean="0"/>
              <a:t>A.I. (Artificial Intelligence) taking over some work</a:t>
            </a:r>
          </a:p>
          <a:p>
            <a:r>
              <a:rPr lang="en-AU" sz="2800" dirty="0" smtClean="0"/>
              <a:t>Potential future government action could cause problems (</a:t>
            </a:r>
            <a:r>
              <a:rPr lang="en-AU" sz="2800" dirty="0" err="1" smtClean="0"/>
              <a:t>Labor</a:t>
            </a:r>
            <a:r>
              <a:rPr lang="en-AU" sz="2800" dirty="0" smtClean="0"/>
              <a:t> Party proposal in relation to tax deductibility of taxation advice fees)</a:t>
            </a:r>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97559"/>
            <a:ext cx="8640960" cy="954107"/>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Great Opportunity for Accountants/Business Advisors</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19</a:t>
            </a:fld>
            <a:endParaRPr lang="en-AU" dirty="0"/>
          </a:p>
        </p:txBody>
      </p:sp>
    </p:spTree>
    <p:extLst>
      <p:ext uri="{BB962C8B-B14F-4D97-AF65-F5344CB8AC3E}">
        <p14:creationId xmlns:p14="http://schemas.microsoft.com/office/powerpoint/2010/main" val="306545439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4139952" y="4842805"/>
            <a:ext cx="4549097"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71600" y="1491630"/>
            <a:ext cx="7272808" cy="3096344"/>
          </a:xfrm>
        </p:spPr>
        <p:txBody>
          <a:bodyPr/>
          <a:lstStyle/>
          <a:p>
            <a:pPr marL="500063" indent="-361950">
              <a:buFont typeface="Arial" panose="020B0604020202020204" pitchFamily="34" charset="0"/>
              <a:buChar char="•"/>
            </a:pPr>
            <a:r>
              <a:rPr lang="en-AU" dirty="0" smtClean="0"/>
              <a:t>Crowd Sourced Funding Equity Raising highest tranche raising</a:t>
            </a:r>
          </a:p>
          <a:p>
            <a:pPr marL="500063" indent="-361950">
              <a:buFont typeface="Arial" panose="020B0604020202020204" pitchFamily="34" charset="0"/>
              <a:buChar char="•"/>
            </a:pPr>
            <a:r>
              <a:rPr lang="en-AU" dirty="0" err="1" smtClean="0"/>
              <a:t>Shebah</a:t>
            </a:r>
            <a:r>
              <a:rPr lang="en-AU" dirty="0" smtClean="0"/>
              <a:t> Rideshare Pty Ltd</a:t>
            </a:r>
          </a:p>
          <a:p>
            <a:pPr marL="500063" indent="-361950">
              <a:buFont typeface="Arial" panose="020B0604020202020204" pitchFamily="34" charset="0"/>
              <a:buChar char="•"/>
            </a:pPr>
            <a:r>
              <a:rPr lang="en-AU" dirty="0" smtClean="0"/>
              <a:t>All female rideshare company based in Melbourne</a:t>
            </a:r>
          </a:p>
          <a:p>
            <a:pPr marL="500063" indent="-361950">
              <a:buFont typeface="Arial" panose="020B0604020202020204" pitchFamily="34" charset="0"/>
              <a:buChar char="•"/>
            </a:pPr>
            <a:r>
              <a:rPr lang="en-AU" dirty="0" smtClean="0"/>
              <a:t>$3M raised</a:t>
            </a:r>
          </a:p>
          <a:p>
            <a:pPr marL="500063" indent="-361950">
              <a:buFont typeface="Arial" panose="020B0604020202020204" pitchFamily="34" charset="0"/>
              <a:buChar char="•"/>
            </a:pPr>
            <a:r>
              <a:rPr lang="en-AU" dirty="0" smtClean="0"/>
              <a:t>2,117 Investors</a:t>
            </a:r>
            <a:endParaRPr lang="en-AU"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36004" y="-122632"/>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15516" y="159819"/>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Australian Record Created!</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a:t>
            </a:fld>
            <a:endParaRPr lang="en-AU" dirty="0"/>
          </a:p>
        </p:txBody>
      </p:sp>
    </p:spTree>
    <p:extLst>
      <p:ext uri="{BB962C8B-B14F-4D97-AF65-F5344CB8AC3E}">
        <p14:creationId xmlns:p14="http://schemas.microsoft.com/office/powerpoint/2010/main" val="215488292"/>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5">
                                            <p:txEl>
                                              <p:pRg st="4" end="4"/>
                                            </p:txEl>
                                          </p:spTgt>
                                        </p:tgtEl>
                                        <p:attrNameLst>
                                          <p:attrName>style.visibility</p:attrName>
                                        </p:attrNameLst>
                                      </p:cBhvr>
                                      <p:to>
                                        <p:strVal val="visible"/>
                                      </p:to>
                                    </p:set>
                                    <p:anim calcmode="lin" valueType="num">
                                      <p:cBhvr additive="base">
                                        <p:cTn id="31" dur="500" fill="hold"/>
                                        <p:tgtEl>
                                          <p:spTgt spid="225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331640" y="1851670"/>
            <a:ext cx="6480720" cy="2448272"/>
          </a:xfrm>
        </p:spPr>
        <p:txBody>
          <a:bodyPr/>
          <a:lstStyle/>
          <a:p>
            <a:r>
              <a:rPr lang="en-AU" sz="2800" dirty="0" smtClean="0"/>
              <a:t>Accountants need to think about doing other things</a:t>
            </a:r>
          </a:p>
          <a:p>
            <a:r>
              <a:rPr lang="en-AU" sz="2800" dirty="0" smtClean="0"/>
              <a:t>Compliance is contracting – there are opportunities for accountants to be better advisors!</a:t>
            </a:r>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97559"/>
            <a:ext cx="8640960" cy="954107"/>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Great Opportunity for Accountants/Business Advisors</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20</a:t>
            </a:fld>
            <a:endParaRPr lang="en-AU" dirty="0"/>
          </a:p>
        </p:txBody>
      </p:sp>
    </p:spTree>
    <p:extLst>
      <p:ext uri="{BB962C8B-B14F-4D97-AF65-F5344CB8AC3E}">
        <p14:creationId xmlns:p14="http://schemas.microsoft.com/office/powerpoint/2010/main" val="289076107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71600" y="1509903"/>
            <a:ext cx="7272808" cy="3078071"/>
          </a:xfrm>
        </p:spPr>
        <p:txBody>
          <a:bodyPr/>
          <a:lstStyle/>
          <a:p>
            <a:r>
              <a:rPr lang="en-AU" sz="2800" dirty="0" smtClean="0"/>
              <a:t>Andrew Geddes’ thoughts:</a:t>
            </a:r>
          </a:p>
          <a:p>
            <a:pPr lvl="1"/>
            <a:r>
              <a:rPr lang="en-AU" sz="2400" dirty="0" smtClean="0"/>
              <a:t>Cost to undertake an IPO very expensive - $500K to $1M</a:t>
            </a:r>
          </a:p>
          <a:p>
            <a:pPr lvl="1"/>
            <a:r>
              <a:rPr lang="en-AU" sz="2400" dirty="0" smtClean="0"/>
              <a:t>Up to now many small companies undertook an IPO because there was no alternative</a:t>
            </a:r>
          </a:p>
          <a:p>
            <a:pPr lvl="1"/>
            <a:r>
              <a:rPr lang="en-AU" sz="2400" dirty="0" smtClean="0"/>
              <a:t>There is now – Crowd Sourced Funding Equity Raising – which is considerable cheaper!</a:t>
            </a:r>
            <a:endParaRPr lang="en-AU" sz="2400" dirty="0"/>
          </a:p>
          <a:p>
            <a:pPr marL="0" indent="0" eaLnBrk="1" hangingPunct="1">
              <a:buNone/>
            </a:pP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5928" y="195486"/>
            <a:ext cx="8640960"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Events in the Market Place</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21</a:t>
            </a:fld>
            <a:endParaRPr lang="en-AU" dirty="0"/>
          </a:p>
        </p:txBody>
      </p:sp>
    </p:spTree>
    <p:extLst>
      <p:ext uri="{BB962C8B-B14F-4D97-AF65-F5344CB8AC3E}">
        <p14:creationId xmlns:p14="http://schemas.microsoft.com/office/powerpoint/2010/main" val="156100394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187624" y="1779662"/>
            <a:ext cx="6696744" cy="2592288"/>
          </a:xfrm>
        </p:spPr>
        <p:txBody>
          <a:bodyPr/>
          <a:lstStyle/>
          <a:p>
            <a:r>
              <a:rPr lang="en-AU" sz="2800" dirty="0" smtClean="0"/>
              <a:t>Geddes – “</a:t>
            </a:r>
            <a:r>
              <a:rPr lang="en-AU" sz="2800" i="1" dirty="0" smtClean="0"/>
              <a:t>Education is needed – the ESS BIZTOOLS newsletters/product package should be utilised firstly to educate the accounting team and then mail to clients to assist in the education process</a:t>
            </a:r>
            <a:r>
              <a:rPr lang="en-AU" sz="2800" dirty="0" smtClean="0"/>
              <a:t>”</a:t>
            </a:r>
            <a:endParaRPr lang="en-AU" sz="2800" dirty="0"/>
          </a:p>
          <a:p>
            <a:pPr marL="0" indent="0" eaLnBrk="1" hangingPunct="1">
              <a:buNone/>
            </a:pP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313003"/>
            <a:ext cx="8640960"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ESS BIZTOOLS can Help!</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22</a:t>
            </a:fld>
            <a:endParaRPr lang="en-AU" dirty="0"/>
          </a:p>
        </p:txBody>
      </p:sp>
    </p:spTree>
    <p:extLst>
      <p:ext uri="{BB962C8B-B14F-4D97-AF65-F5344CB8AC3E}">
        <p14:creationId xmlns:p14="http://schemas.microsoft.com/office/powerpoint/2010/main" val="266403199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187624" y="2139702"/>
            <a:ext cx="6696744" cy="1512168"/>
          </a:xfrm>
        </p:spPr>
        <p:txBody>
          <a:bodyPr/>
          <a:lstStyle/>
          <a:p>
            <a:r>
              <a:rPr lang="en-AU" sz="2800" dirty="0" smtClean="0"/>
              <a:t>Geddes – “</a:t>
            </a:r>
            <a:r>
              <a:rPr lang="en-AU" sz="2800" i="1" dirty="0" smtClean="0"/>
              <a:t>Education is necessary – why not use the material prepared by  ESS BIZTOOLS?</a:t>
            </a:r>
            <a:r>
              <a:rPr lang="en-AU" sz="2800" dirty="0" smtClean="0"/>
              <a:t>”</a:t>
            </a:r>
            <a:endParaRPr lang="en-AU" sz="2800" dirty="0"/>
          </a:p>
          <a:p>
            <a:pPr marL="0" indent="0" eaLnBrk="1" hangingPunct="1">
              <a:buNone/>
            </a:pP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195486"/>
            <a:ext cx="8640960"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ESS BIZTOOLS can Help!</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23</a:t>
            </a:fld>
            <a:endParaRPr lang="en-AU" dirty="0"/>
          </a:p>
        </p:txBody>
      </p:sp>
    </p:spTree>
    <p:extLst>
      <p:ext uri="{BB962C8B-B14F-4D97-AF65-F5344CB8AC3E}">
        <p14:creationId xmlns:p14="http://schemas.microsoft.com/office/powerpoint/2010/main" val="3116638108"/>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187624" y="2139702"/>
            <a:ext cx="6696744" cy="1512168"/>
          </a:xfrm>
        </p:spPr>
        <p:txBody>
          <a:bodyPr/>
          <a:lstStyle/>
          <a:p>
            <a:r>
              <a:rPr lang="en-AU" sz="2800" dirty="0" smtClean="0"/>
              <a:t>Geddes </a:t>
            </a:r>
            <a:r>
              <a:rPr lang="en-AU" sz="2800" i="1" dirty="0" smtClean="0"/>
              <a:t>– “I’d rather use the material produced by ESS BIZTOOLS then try and write the material myself!”</a:t>
            </a:r>
            <a:endParaRPr lang="en-AU" sz="2800" i="1" dirty="0"/>
          </a:p>
          <a:p>
            <a:pPr marL="0" indent="0" eaLnBrk="1" hangingPunct="1">
              <a:buNone/>
            </a:pP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195486"/>
            <a:ext cx="8640960"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ESS BIZTOOLS can Help!</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24</a:t>
            </a:fld>
            <a:endParaRPr lang="en-AU" dirty="0"/>
          </a:p>
        </p:txBody>
      </p:sp>
    </p:spTree>
    <p:extLst>
      <p:ext uri="{BB962C8B-B14F-4D97-AF65-F5344CB8AC3E}">
        <p14:creationId xmlns:p14="http://schemas.microsoft.com/office/powerpoint/2010/main" val="177633050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187624" y="2139702"/>
            <a:ext cx="6696744" cy="2279672"/>
          </a:xfrm>
        </p:spPr>
        <p:txBody>
          <a:bodyPr/>
          <a:lstStyle/>
          <a:p>
            <a:r>
              <a:rPr lang="en-AU" sz="2800" dirty="0" smtClean="0"/>
              <a:t>Why not visit </a:t>
            </a:r>
            <a:r>
              <a:rPr lang="en-AU" sz="2800" dirty="0" smtClean="0">
                <a:hlinkClick r:id="rId3"/>
              </a:rPr>
              <a:t>www.essbiztools.com.au/crowdsourcedfunding/learnmore</a:t>
            </a:r>
            <a:r>
              <a:rPr lang="en-AU" sz="2800" dirty="0" smtClean="0"/>
              <a:t> to view a full summary on Crowd Sourced Funding Equity Raising</a:t>
            </a:r>
            <a:endParaRPr lang="en-AU" sz="2800" i="1" dirty="0"/>
          </a:p>
          <a:p>
            <a:pPr marL="0" indent="0" eaLnBrk="1" hangingPunct="1">
              <a:buNone/>
            </a:pPr>
            <a:endParaRPr lang="en-AU" altLang="en-US" sz="2800" dirty="0"/>
          </a:p>
        </p:txBody>
      </p:sp>
      <p:pic>
        <p:nvPicPr>
          <p:cNvPr id="9" name="Picture 10" descr="http://essbiztools.com.au/images/logo-banner-bg.jpg"/>
          <p:cNvPicPr>
            <a:picLocks noChangeAspect="1" noChangeArrowheads="1"/>
          </p:cNvPicPr>
          <p:nvPr/>
        </p:nvPicPr>
        <p:blipFill rotWithShape="1">
          <a:blip r:embed="rId4">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195486"/>
            <a:ext cx="8640960"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ESS BIZTOOLS can Help!</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25</a:t>
            </a:fld>
            <a:endParaRPr lang="en-AU" dirty="0"/>
          </a:p>
        </p:txBody>
      </p:sp>
    </p:spTree>
    <p:extLst>
      <p:ext uri="{BB962C8B-B14F-4D97-AF65-F5344CB8AC3E}">
        <p14:creationId xmlns:p14="http://schemas.microsoft.com/office/powerpoint/2010/main" val="369828182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187624" y="2139702"/>
            <a:ext cx="6696744" cy="2279672"/>
          </a:xfrm>
        </p:spPr>
        <p:txBody>
          <a:bodyPr/>
          <a:lstStyle/>
          <a:p>
            <a:r>
              <a:rPr lang="en-AU" sz="2800" dirty="0" smtClean="0"/>
              <a:t>Would you like our “White Paper” on Crowd Sourced Funding Equity Raising?  Please go to </a:t>
            </a:r>
            <a:r>
              <a:rPr lang="en-AU" sz="2800" dirty="0" smtClean="0">
                <a:hlinkClick r:id="rId3"/>
              </a:rPr>
              <a:t>www.essbiztools.com.au</a:t>
            </a:r>
            <a:r>
              <a:rPr lang="en-AU" sz="2800" dirty="0" smtClean="0"/>
              <a:t> and click on “Receive Free White Paper”</a:t>
            </a:r>
            <a:endParaRPr lang="en-AU" sz="2800" i="1" dirty="0"/>
          </a:p>
          <a:p>
            <a:pPr marL="0" indent="0" eaLnBrk="1" hangingPunct="1">
              <a:buNone/>
            </a:pPr>
            <a:endParaRPr lang="en-AU" altLang="en-US" sz="2800" dirty="0"/>
          </a:p>
        </p:txBody>
      </p:sp>
      <p:pic>
        <p:nvPicPr>
          <p:cNvPr id="9" name="Picture 10" descr="http://essbiztools.com.au/images/logo-banner-bg.jpg"/>
          <p:cNvPicPr>
            <a:picLocks noChangeAspect="1" noChangeArrowheads="1"/>
          </p:cNvPicPr>
          <p:nvPr/>
        </p:nvPicPr>
        <p:blipFill rotWithShape="1">
          <a:blip r:embed="rId4">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195486"/>
            <a:ext cx="8640960"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ESS BIZTOOLS can Help!</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26</a:t>
            </a:fld>
            <a:endParaRPr lang="en-AU" dirty="0"/>
          </a:p>
        </p:txBody>
      </p:sp>
    </p:spTree>
    <p:extLst>
      <p:ext uri="{BB962C8B-B14F-4D97-AF65-F5344CB8AC3E}">
        <p14:creationId xmlns:p14="http://schemas.microsoft.com/office/powerpoint/2010/main" val="111941604"/>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691680" y="2139702"/>
            <a:ext cx="5688632" cy="1872208"/>
          </a:xfrm>
        </p:spPr>
        <p:txBody>
          <a:bodyPr/>
          <a:lstStyle/>
          <a:p>
            <a:pPr marL="0" indent="0" eaLnBrk="1" hangingPunct="1">
              <a:buNone/>
            </a:pPr>
            <a:r>
              <a:rPr lang="en-AU" altLang="en-US" sz="2800" dirty="0" smtClean="0"/>
              <a:t>Contact Peter:</a:t>
            </a:r>
          </a:p>
          <a:p>
            <a:pPr marL="0" indent="0" eaLnBrk="1" hangingPunct="1">
              <a:buNone/>
            </a:pPr>
            <a:r>
              <a:rPr lang="en-AU" altLang="en-US" sz="2800" dirty="0" smtClean="0"/>
              <a:t>Email: </a:t>
            </a:r>
            <a:r>
              <a:rPr lang="en-AU" altLang="en-US" sz="2800" dirty="0" smtClean="0">
                <a:hlinkClick r:id="rId3"/>
              </a:rPr>
              <a:t>peter@essbiztools.com.au</a:t>
            </a:r>
            <a:endParaRPr lang="en-AU" altLang="en-US" sz="2800" dirty="0" smtClean="0"/>
          </a:p>
          <a:p>
            <a:pPr marL="0" indent="0" eaLnBrk="1" hangingPunct="1">
              <a:buNone/>
            </a:pPr>
            <a:r>
              <a:rPr lang="en-AU" altLang="en-US" sz="2800" dirty="0" smtClean="0"/>
              <a:t>Telephone: 1800 232 088</a:t>
            </a:r>
            <a:endParaRPr lang="en-AU" altLang="en-US" sz="2800" dirty="0"/>
          </a:p>
        </p:txBody>
      </p:sp>
      <p:pic>
        <p:nvPicPr>
          <p:cNvPr id="9" name="Picture 10" descr="http://essbiztools.com.au/images/logo-banner-bg.jpg"/>
          <p:cNvPicPr>
            <a:picLocks noChangeAspect="1" noChangeArrowheads="1"/>
          </p:cNvPicPr>
          <p:nvPr/>
        </p:nvPicPr>
        <p:blipFill rotWithShape="1">
          <a:blip r:embed="rId4">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195486"/>
            <a:ext cx="8640960" cy="523220"/>
          </a:xfrm>
          <a:prstGeom prst="rect">
            <a:avLst/>
          </a:prstGeom>
          <a:noFill/>
        </p:spPr>
        <p:txBody>
          <a:bodyPr wrap="square" rtlCol="0">
            <a:spAutoFit/>
          </a:bodyPr>
          <a:lstStyle/>
          <a:p>
            <a:pPr algn="ctr"/>
            <a:r>
              <a:rPr lang="en-AU" sz="28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Want More Information?</a:t>
            </a:r>
            <a:endParaRPr lang="en-AU" sz="28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27</a:t>
            </a:fld>
            <a:endParaRPr lang="en-AU" dirty="0"/>
          </a:p>
        </p:txBody>
      </p:sp>
    </p:spTree>
    <p:extLst>
      <p:ext uri="{BB962C8B-B14F-4D97-AF65-F5344CB8AC3E}">
        <p14:creationId xmlns:p14="http://schemas.microsoft.com/office/powerpoint/2010/main" val="3625397433"/>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4139952" y="4842805"/>
            <a:ext cx="4549097"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94792" y="1419622"/>
            <a:ext cx="7105600" cy="3096344"/>
          </a:xfrm>
        </p:spPr>
        <p:txBody>
          <a:bodyPr/>
          <a:lstStyle/>
          <a:p>
            <a:pPr marL="500063" indent="-361950">
              <a:buFont typeface="Arial" panose="020B0604020202020204" pitchFamily="34" charset="0"/>
              <a:buChar char="•"/>
            </a:pPr>
            <a:r>
              <a:rPr lang="en-AU" dirty="0" smtClean="0"/>
              <a:t>Previous highest individual tranche raise $2.6 by digital bank start up </a:t>
            </a:r>
            <a:r>
              <a:rPr lang="en-AU" dirty="0" err="1" smtClean="0"/>
              <a:t>Xinja</a:t>
            </a:r>
            <a:endParaRPr lang="en-AU" dirty="0" smtClean="0"/>
          </a:p>
          <a:p>
            <a:pPr marL="500063" indent="-361950">
              <a:buFont typeface="Arial" panose="020B0604020202020204" pitchFamily="34" charset="0"/>
              <a:buChar char="•"/>
            </a:pPr>
            <a:r>
              <a:rPr lang="en-AU" dirty="0" smtClean="0"/>
              <a:t>The CSF Intermediary – </a:t>
            </a:r>
            <a:r>
              <a:rPr lang="en-AU" dirty="0" err="1" smtClean="0"/>
              <a:t>Birchal</a:t>
            </a:r>
            <a:r>
              <a:rPr lang="en-AU" dirty="0" smtClean="0"/>
              <a:t> said that “</a:t>
            </a:r>
            <a:r>
              <a:rPr lang="en-AU" i="1" dirty="0" smtClean="0"/>
              <a:t>prior to this offering </a:t>
            </a:r>
            <a:r>
              <a:rPr lang="en-AU" i="1" dirty="0" err="1" smtClean="0"/>
              <a:t>Shebah</a:t>
            </a:r>
            <a:r>
              <a:rPr lang="en-AU" i="1" dirty="0" smtClean="0"/>
              <a:t> had been dismissed by Australia’s Angel and V.C. Investors”</a:t>
            </a:r>
          </a:p>
          <a:p>
            <a:pPr marL="500063" indent="-361950">
              <a:buFont typeface="Arial" panose="020B0604020202020204" pitchFamily="34" charset="0"/>
              <a:buChar char="•"/>
            </a:pPr>
            <a:r>
              <a:rPr lang="en-AU" dirty="0" smtClean="0"/>
              <a:t>By 23 April 2019, 36 companies have raised $28.9M utilising Crowd Sourced Funding Equity Raising (</a:t>
            </a:r>
            <a:r>
              <a:rPr lang="en-AU" dirty="0" smtClean="0">
                <a:hlinkClick r:id="rId3" action="ppaction://hlinkfile"/>
              </a:rPr>
              <a:t>BAS5027</a:t>
            </a:r>
            <a:r>
              <a:rPr lang="en-AU" dirty="0" smtClean="0"/>
              <a:t>)</a:t>
            </a:r>
            <a:endParaRPr lang="en-AU" dirty="0"/>
          </a:p>
        </p:txBody>
      </p:sp>
      <p:pic>
        <p:nvPicPr>
          <p:cNvPr id="9" name="Picture 10" descr="http://essbiztools.com.au/images/logo-banner-bg.jpg"/>
          <p:cNvPicPr>
            <a:picLocks noChangeAspect="1" noChangeArrowheads="1"/>
          </p:cNvPicPr>
          <p:nvPr/>
        </p:nvPicPr>
        <p:blipFill rotWithShape="1">
          <a:blip r:embed="rId4">
            <a:extLst>
              <a:ext uri="{28A0092B-C50C-407E-A947-70E740481C1C}">
                <a14:useLocalDpi xmlns:a14="http://schemas.microsoft.com/office/drawing/2010/main" val="0"/>
              </a:ext>
            </a:extLst>
          </a:blip>
          <a:srcRect r="15620"/>
          <a:stretch/>
        </p:blipFill>
        <p:spPr bwMode="auto">
          <a:xfrm>
            <a:off x="-36004" y="-122632"/>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15516" y="159819"/>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Australian Record Created!</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3</a:t>
            </a:fld>
            <a:endParaRPr lang="en-AU" dirty="0"/>
          </a:p>
        </p:txBody>
      </p:sp>
    </p:spTree>
    <p:extLst>
      <p:ext uri="{BB962C8B-B14F-4D97-AF65-F5344CB8AC3E}">
        <p14:creationId xmlns:p14="http://schemas.microsoft.com/office/powerpoint/2010/main" val="2173560139"/>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71600" y="1419622"/>
            <a:ext cx="7272808" cy="3272222"/>
          </a:xfrm>
        </p:spPr>
        <p:txBody>
          <a:bodyPr/>
          <a:lstStyle/>
          <a:p>
            <a:r>
              <a:rPr lang="en-AU" sz="2800" dirty="0" smtClean="0"/>
              <a:t>Chair of </a:t>
            </a:r>
            <a:r>
              <a:rPr lang="en-AU" sz="2800" dirty="0" err="1" smtClean="0"/>
              <a:t>Greencross</a:t>
            </a:r>
            <a:r>
              <a:rPr lang="en-AU" sz="2800" dirty="0" smtClean="0"/>
              <a:t> Limited – 11 years (ASX Top </a:t>
            </a:r>
            <a:r>
              <a:rPr lang="en-AU" sz="2800" smtClean="0"/>
              <a:t>200 </a:t>
            </a:r>
            <a:r>
              <a:rPr lang="en-AU" sz="2800" smtClean="0"/>
              <a:t>company)</a:t>
            </a:r>
            <a:endParaRPr lang="en-AU" sz="2800" dirty="0" smtClean="0"/>
          </a:p>
          <a:p>
            <a:r>
              <a:rPr lang="en-AU" sz="2800" dirty="0" smtClean="0"/>
              <a:t>Founder of Financial Management Research Centre (FMRC)</a:t>
            </a:r>
          </a:p>
          <a:p>
            <a:r>
              <a:rPr lang="en-AU" sz="2800" dirty="0" smtClean="0"/>
              <a:t> Consultant to Accounting Profession – Australia and New Zealand</a:t>
            </a:r>
          </a:p>
          <a:p>
            <a:r>
              <a:rPr lang="en-AU" altLang="en-US" sz="2800" dirty="0" smtClean="0"/>
              <a:t>Scaling Up Consultant to Businesses</a:t>
            </a: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3451" y="282225"/>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Interview with Andrew Geddes</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4</a:t>
            </a:fld>
            <a:endParaRPr lang="en-AU" dirty="0"/>
          </a:p>
        </p:txBody>
      </p:sp>
    </p:spTree>
    <p:extLst>
      <p:ext uri="{BB962C8B-B14F-4D97-AF65-F5344CB8AC3E}">
        <p14:creationId xmlns:p14="http://schemas.microsoft.com/office/powerpoint/2010/main" val="383105607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1045648" y="1663896"/>
            <a:ext cx="7105600" cy="2708054"/>
          </a:xfrm>
        </p:spPr>
        <p:txBody>
          <a:bodyPr/>
          <a:lstStyle/>
          <a:p>
            <a:r>
              <a:rPr lang="en-AU" dirty="0" smtClean="0"/>
              <a:t>Traditionally private companies had only section 708 of the </a:t>
            </a:r>
            <a:r>
              <a:rPr lang="en-AU" i="1" dirty="0" smtClean="0"/>
              <a:t>Corporations Act </a:t>
            </a:r>
            <a:r>
              <a:rPr lang="en-AU" dirty="0" smtClean="0"/>
              <a:t>or IPO (Initial Public Offer) that they could utilise to raise capital.  What do you think of the opportunities for capital raising that are now available for small businesses and medium sized enterprises with turnovers up to $25M?</a:t>
            </a:r>
            <a:endParaRPr lang="en-AU" dirty="0"/>
          </a:p>
          <a:p>
            <a:pPr marL="0" indent="0" eaLnBrk="1" hangingPunct="1">
              <a:buNone/>
            </a:pP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195486"/>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Question 1</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5</a:t>
            </a:fld>
            <a:endParaRPr lang="en-AU" dirty="0"/>
          </a:p>
        </p:txBody>
      </p:sp>
    </p:spTree>
    <p:extLst>
      <p:ext uri="{BB962C8B-B14F-4D97-AF65-F5344CB8AC3E}">
        <p14:creationId xmlns:p14="http://schemas.microsoft.com/office/powerpoint/2010/main" val="3870192941"/>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pPr>
              <a:defRPr/>
            </a:pPr>
            <a:r>
              <a:rPr lang="en-AU" smtClean="0"/>
              <a:t>All Female Business Very Popular</a:t>
            </a:r>
            <a:endParaRPr lang="en-AU" dirty="0"/>
          </a:p>
        </p:txBody>
      </p:sp>
      <p:sp>
        <p:nvSpPr>
          <p:cNvPr id="3" name="Slide Number Placeholder 2"/>
          <p:cNvSpPr>
            <a:spLocks noGrp="1"/>
          </p:cNvSpPr>
          <p:nvPr>
            <p:ph type="sldNum" sz="quarter" idx="11"/>
          </p:nvPr>
        </p:nvSpPr>
        <p:spPr/>
        <p:txBody>
          <a:bodyPr/>
          <a:lstStyle/>
          <a:p>
            <a:pPr>
              <a:defRPr/>
            </a:pPr>
            <a:fld id="{60AE4076-3EC6-43F3-8095-71BC44870BD5}" type="slidenum">
              <a:rPr lang="en-AU" smtClean="0"/>
              <a:pPr>
                <a:defRPr/>
              </a:pPr>
              <a:t>6</a:t>
            </a:fld>
            <a:endParaRPr lang="en-AU" dirty="0"/>
          </a:p>
        </p:txBody>
      </p:sp>
      <p:pic>
        <p:nvPicPr>
          <p:cNvPr id="4" name="GMT20190507-223109_Meeting-wi_640x360">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524000" y="857250"/>
            <a:ext cx="6096000" cy="3429000"/>
          </a:xfrm>
          <a:prstGeom prst="rect">
            <a:avLst/>
          </a:prstGeom>
        </p:spPr>
      </p:pic>
    </p:spTree>
    <p:extLst>
      <p:ext uri="{BB962C8B-B14F-4D97-AF65-F5344CB8AC3E}">
        <p14:creationId xmlns:p14="http://schemas.microsoft.com/office/powerpoint/2010/main" val="4156898412"/>
      </p:ext>
    </p:extLst>
  </p:cSld>
  <p:clrMapOvr>
    <a:masterClrMapping/>
  </p:clrMapOvr>
  <p:transition advClick="0"/>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899592" y="1396615"/>
            <a:ext cx="6840760" cy="3219822"/>
          </a:xfrm>
        </p:spPr>
        <p:txBody>
          <a:bodyPr/>
          <a:lstStyle/>
          <a:p>
            <a:pPr eaLnBrk="1" hangingPunct="1">
              <a:buFont typeface="Arial" panose="020B0604020202020204" pitchFamily="34" charset="0"/>
              <a:buChar char="•"/>
            </a:pPr>
            <a:r>
              <a:rPr lang="en-AU" altLang="en-US" sz="2800" dirty="0" smtClean="0"/>
              <a:t>Annual group turnover under $25M</a:t>
            </a:r>
          </a:p>
          <a:p>
            <a:pPr eaLnBrk="1" hangingPunct="1">
              <a:buFont typeface="Arial" panose="020B0604020202020204" pitchFamily="34" charset="0"/>
              <a:buChar char="•"/>
            </a:pPr>
            <a:r>
              <a:rPr lang="en-AU" altLang="en-US" sz="2800" dirty="0" smtClean="0"/>
              <a:t>Group asset value under $25M</a:t>
            </a:r>
          </a:p>
          <a:p>
            <a:pPr eaLnBrk="1" hangingPunct="1">
              <a:buFont typeface="Arial" panose="020B0604020202020204" pitchFamily="34" charset="0"/>
              <a:buChar char="•"/>
            </a:pPr>
            <a:r>
              <a:rPr lang="en-AU" altLang="en-US" sz="2800" dirty="0" smtClean="0"/>
              <a:t>No member of the group listed on a Stock Exchange anywhere in the world</a:t>
            </a:r>
          </a:p>
          <a:p>
            <a:pPr eaLnBrk="1" hangingPunct="1">
              <a:buFont typeface="Arial" panose="020B0604020202020204" pitchFamily="34" charset="0"/>
              <a:buChar char="•"/>
            </a:pPr>
            <a:r>
              <a:rPr lang="en-AU" altLang="en-US" sz="2800" dirty="0" smtClean="0"/>
              <a:t>No member of the group can be included on an official list of a financial market operated outside of Australia</a:t>
            </a:r>
          </a:p>
          <a:p>
            <a:pPr marL="0" indent="0" eaLnBrk="1" hangingPunct="1">
              <a:buNone/>
            </a:pPr>
            <a:endParaRPr lang="en-AU" altLang="en-US" sz="2800" dirty="0" smtClean="0"/>
          </a:p>
          <a:p>
            <a:pPr eaLnBrk="1" hangingPunct="1">
              <a:buFont typeface="Arial" panose="020B0604020202020204" pitchFamily="34" charset="0"/>
              <a:buChar char="•"/>
            </a:pP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1077218"/>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Crowd Sourced Funding Equity Raising Overview</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7</a:t>
            </a:fld>
            <a:endParaRPr lang="en-AU" dirty="0"/>
          </a:p>
        </p:txBody>
      </p:sp>
    </p:spTree>
    <p:extLst>
      <p:ext uri="{BB962C8B-B14F-4D97-AF65-F5344CB8AC3E}">
        <p14:creationId xmlns:p14="http://schemas.microsoft.com/office/powerpoint/2010/main" val="101955630"/>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98048" y="1347614"/>
            <a:ext cx="7200800" cy="3502280"/>
          </a:xfrm>
        </p:spPr>
        <p:txBody>
          <a:bodyPr/>
          <a:lstStyle/>
          <a:p>
            <a:pPr eaLnBrk="1" hangingPunct="1">
              <a:buFont typeface="Arial" panose="020B0604020202020204" pitchFamily="34" charset="0"/>
              <a:buChar char="•"/>
            </a:pPr>
            <a:r>
              <a:rPr lang="en-AU" altLang="en-US" sz="2800" dirty="0" smtClean="0"/>
              <a:t>No member of the group intends to utilise the funds to be raised to issue a credit facility to any member of the group</a:t>
            </a:r>
          </a:p>
          <a:p>
            <a:pPr eaLnBrk="1" hangingPunct="1">
              <a:buFont typeface="Arial" panose="020B0604020202020204" pitchFamily="34" charset="0"/>
              <a:buChar char="•"/>
            </a:pPr>
            <a:r>
              <a:rPr lang="en-AU" altLang="en-US" sz="2800" dirty="0" smtClean="0"/>
              <a:t>No age requirement</a:t>
            </a:r>
          </a:p>
          <a:p>
            <a:pPr eaLnBrk="1" hangingPunct="1">
              <a:buFont typeface="Arial" panose="020B0604020202020204" pitchFamily="34" charset="0"/>
              <a:buChar char="•"/>
            </a:pPr>
            <a:r>
              <a:rPr lang="en-AU" altLang="en-US" sz="2800" dirty="0" smtClean="0"/>
              <a:t>No restriction on any type of business</a:t>
            </a:r>
          </a:p>
          <a:p>
            <a:pPr eaLnBrk="1" hangingPunct="1">
              <a:buFont typeface="Arial" panose="020B0604020202020204" pitchFamily="34" charset="0"/>
              <a:buChar char="•"/>
            </a:pPr>
            <a:r>
              <a:rPr lang="en-AU" altLang="en-US" sz="2800" dirty="0" smtClean="0"/>
              <a:t>Proprietary Limited Companies eligible</a:t>
            </a:r>
          </a:p>
          <a:p>
            <a:pPr eaLnBrk="1" hangingPunct="1">
              <a:buFont typeface="Arial" panose="020B0604020202020204" pitchFamily="34" charset="0"/>
              <a:buChar char="•"/>
            </a:pPr>
            <a:r>
              <a:rPr lang="en-AU" altLang="en-US" sz="2800" dirty="0" smtClean="0"/>
              <a:t>Unlisted Public Companies eligible</a:t>
            </a:r>
          </a:p>
          <a:p>
            <a:pPr marL="0" indent="0" eaLnBrk="1" hangingPunct="1">
              <a:buNone/>
            </a:pPr>
            <a:endParaRPr lang="en-AU" altLang="en-US" sz="2800" dirty="0" smtClean="0"/>
          </a:p>
          <a:p>
            <a:pPr eaLnBrk="1" hangingPunct="1">
              <a:buFont typeface="Arial" panose="020B0604020202020204" pitchFamily="34" charset="0"/>
              <a:buChar char="•"/>
            </a:pPr>
            <a:endParaRPr lang="en-AU" altLang="en-US" sz="2800" dirty="0"/>
          </a:p>
        </p:txBody>
      </p:sp>
      <p:pic>
        <p:nvPicPr>
          <p:cNvPr id="9" name="Picture 10" descr="http://essbiztools.com.au/images/logo-banner-bg.jpg"/>
          <p:cNvPicPr>
            <a:picLocks noChangeAspect="1" noChangeArrowheads="1"/>
          </p:cNvPicPr>
          <p:nvPr/>
        </p:nvPicPr>
        <p:blipFill rotWithShape="1">
          <a:blip r:embed="rId3">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1077218"/>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Crowd Sourced Funding Equity Raising Overview</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8</a:t>
            </a:fld>
            <a:endParaRPr lang="en-AU" dirty="0"/>
          </a:p>
        </p:txBody>
      </p:sp>
    </p:spTree>
    <p:extLst>
      <p:ext uri="{BB962C8B-B14F-4D97-AF65-F5344CB8AC3E}">
        <p14:creationId xmlns:p14="http://schemas.microsoft.com/office/powerpoint/2010/main" val="1981514295"/>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2535">
                                            <p:txEl>
                                              <p:pRg st="2" end="2"/>
                                            </p:txEl>
                                          </p:spTgt>
                                        </p:tgtEl>
                                        <p:attrNameLst>
                                          <p:attrName>style.visibility</p:attrName>
                                        </p:attrNameLst>
                                      </p:cBhvr>
                                      <p:to>
                                        <p:strVal val="visible"/>
                                      </p:to>
                                    </p:set>
                                    <p:anim calcmode="lin" valueType="num">
                                      <p:cBhvr additive="base">
                                        <p:cTn id="19" dur="500" fill="hold"/>
                                        <p:tgtEl>
                                          <p:spTgt spid="225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535">
                                            <p:txEl>
                                              <p:pRg st="3" end="3"/>
                                            </p:txEl>
                                          </p:spTgt>
                                        </p:tgtEl>
                                        <p:attrNameLst>
                                          <p:attrName>style.visibility</p:attrName>
                                        </p:attrNameLst>
                                      </p:cBhvr>
                                      <p:to>
                                        <p:strVal val="visible"/>
                                      </p:to>
                                    </p:set>
                                    <p:anim calcmode="lin" valueType="num">
                                      <p:cBhvr additive="base">
                                        <p:cTn id="25" dur="500" fill="hold"/>
                                        <p:tgtEl>
                                          <p:spTgt spid="225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2535">
                                            <p:txEl>
                                              <p:pRg st="4" end="4"/>
                                            </p:txEl>
                                          </p:spTgt>
                                        </p:tgtEl>
                                        <p:attrNameLst>
                                          <p:attrName>style.visibility</p:attrName>
                                        </p:attrNameLst>
                                      </p:cBhvr>
                                      <p:to>
                                        <p:strVal val="visible"/>
                                      </p:to>
                                    </p:set>
                                    <p:anim calcmode="lin" valueType="num">
                                      <p:cBhvr additive="base">
                                        <p:cTn id="31" dur="500" fill="hold"/>
                                        <p:tgtEl>
                                          <p:spTgt spid="2253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Footer Placeholder 3"/>
          <p:cNvSpPr>
            <a:spLocks noGrp="1"/>
          </p:cNvSpPr>
          <p:nvPr>
            <p:ph type="ftr" sz="quarter" idx="10"/>
          </p:nvPr>
        </p:nvSpPr>
        <p:spPr>
          <a:xfrm>
            <a:off x="3707904" y="4849894"/>
            <a:ext cx="5328592" cy="234554"/>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defRPr>
            </a:lvl1pPr>
            <a:lvl2pPr marL="742950" indent="-285750" eaLnBrk="0" hangingPunct="0">
              <a:defRPr sz="2400">
                <a:solidFill>
                  <a:schemeClr val="tx1"/>
                </a:solidFill>
                <a:latin typeface="Arial" charset="0"/>
              </a:defRPr>
            </a:lvl2pPr>
            <a:lvl3pPr marL="1143000" indent="-228600" eaLnBrk="0" hangingPunct="0">
              <a:defRPr sz="2400">
                <a:solidFill>
                  <a:schemeClr val="tx1"/>
                </a:solidFill>
                <a:latin typeface="Arial" charset="0"/>
              </a:defRPr>
            </a:lvl3pPr>
            <a:lvl4pPr marL="1600200" indent="-228600" eaLnBrk="0" hangingPunct="0">
              <a:defRPr sz="2400">
                <a:solidFill>
                  <a:schemeClr val="tx1"/>
                </a:solidFill>
                <a:latin typeface="Arial" charset="0"/>
              </a:defRPr>
            </a:lvl4pPr>
            <a:lvl5pPr marL="2057400" indent="-228600" eaLnBrk="0" hangingPunct="0">
              <a:defRPr sz="2400">
                <a:solidFill>
                  <a:schemeClr val="tx1"/>
                </a:solidFill>
                <a:latin typeface="Arial" charset="0"/>
              </a:defRPr>
            </a:lvl5pPr>
            <a:lvl6pPr marL="2514600" indent="-228600" eaLnBrk="0" fontAlgn="base" hangingPunct="0">
              <a:spcBef>
                <a:spcPct val="0"/>
              </a:spcBef>
              <a:spcAft>
                <a:spcPct val="0"/>
              </a:spcAft>
              <a:defRPr sz="2400">
                <a:solidFill>
                  <a:schemeClr val="tx1"/>
                </a:solidFill>
                <a:latin typeface="Arial" charset="0"/>
              </a:defRPr>
            </a:lvl6pPr>
            <a:lvl7pPr marL="2971800" indent="-228600" eaLnBrk="0" fontAlgn="base" hangingPunct="0">
              <a:spcBef>
                <a:spcPct val="0"/>
              </a:spcBef>
              <a:spcAft>
                <a:spcPct val="0"/>
              </a:spcAft>
              <a:defRPr sz="2400">
                <a:solidFill>
                  <a:schemeClr val="tx1"/>
                </a:solidFill>
                <a:latin typeface="Arial" charset="0"/>
              </a:defRPr>
            </a:lvl7pPr>
            <a:lvl8pPr marL="3429000" indent="-228600" eaLnBrk="0" fontAlgn="base" hangingPunct="0">
              <a:spcBef>
                <a:spcPct val="0"/>
              </a:spcBef>
              <a:spcAft>
                <a:spcPct val="0"/>
              </a:spcAft>
              <a:defRPr sz="2400">
                <a:solidFill>
                  <a:schemeClr val="tx1"/>
                </a:solidFill>
                <a:latin typeface="Arial" charset="0"/>
              </a:defRPr>
            </a:lvl8pPr>
            <a:lvl9pPr marL="3886200" indent="-228600" eaLnBrk="0" fontAlgn="base" hangingPunct="0">
              <a:spcBef>
                <a:spcPct val="0"/>
              </a:spcBef>
              <a:spcAft>
                <a:spcPct val="0"/>
              </a:spcAft>
              <a:defRPr sz="2400">
                <a:solidFill>
                  <a:schemeClr val="tx1"/>
                </a:solidFill>
                <a:latin typeface="Arial" charset="0"/>
              </a:defRPr>
            </a:lvl9pPr>
          </a:lstStyle>
          <a:p>
            <a:pPr algn="ctr" eaLnBrk="1" hangingPunct="1"/>
            <a:r>
              <a:rPr lang="en-AU" altLang="en-US" sz="1000" smtClean="0"/>
              <a:t>All Female Business Very Popular</a:t>
            </a:r>
            <a:endParaRPr lang="en-AU" altLang="en-US" sz="1000" dirty="0"/>
          </a:p>
        </p:txBody>
      </p:sp>
      <p:sp>
        <p:nvSpPr>
          <p:cNvPr id="22535" name="Content Placeholder 8"/>
          <p:cNvSpPr>
            <a:spLocks noGrp="1"/>
          </p:cNvSpPr>
          <p:nvPr>
            <p:ph idx="1"/>
          </p:nvPr>
        </p:nvSpPr>
        <p:spPr>
          <a:xfrm>
            <a:off x="971600" y="1502162"/>
            <a:ext cx="7272808" cy="2869788"/>
          </a:xfrm>
        </p:spPr>
        <p:txBody>
          <a:bodyPr/>
          <a:lstStyle/>
          <a:p>
            <a:pPr eaLnBrk="1" hangingPunct="1">
              <a:buFont typeface="Arial" panose="020B0604020202020204" pitchFamily="34" charset="0"/>
              <a:buChar char="•"/>
            </a:pPr>
            <a:r>
              <a:rPr lang="en-AU" altLang="en-US" sz="2800" dirty="0" smtClean="0"/>
              <a:t>Utilise Crowd Sourced Funding Equity Raising Eligibility Matrix to identify clients who might be interested (</a:t>
            </a:r>
            <a:r>
              <a:rPr lang="en-AU" altLang="en-US" sz="2800" dirty="0" smtClean="0">
                <a:hlinkClick r:id="rId3" action="ppaction://hlinkfile"/>
              </a:rPr>
              <a:t>BAS5004</a:t>
            </a:r>
            <a:r>
              <a:rPr lang="en-AU" altLang="en-US" sz="2800" dirty="0" smtClean="0"/>
              <a:t>)</a:t>
            </a:r>
          </a:p>
          <a:p>
            <a:pPr eaLnBrk="1" hangingPunct="1">
              <a:buFont typeface="Arial" panose="020B0604020202020204" pitchFamily="34" charset="0"/>
              <a:buChar char="•"/>
            </a:pPr>
            <a:r>
              <a:rPr lang="en-AU" altLang="en-US" sz="2800" dirty="0" smtClean="0"/>
              <a:t>Contact the identified clients and invite them to the Information Seminar/Webinar (ESS BIZTOOLS has a template)</a:t>
            </a:r>
            <a:endParaRPr lang="en-AU" altLang="en-US" sz="2800" dirty="0"/>
          </a:p>
        </p:txBody>
      </p:sp>
      <p:pic>
        <p:nvPicPr>
          <p:cNvPr id="9" name="Picture 10" descr="http://essbiztools.com.au/images/logo-banner-bg.jpg"/>
          <p:cNvPicPr>
            <a:picLocks noChangeAspect="1" noChangeArrowheads="1"/>
          </p:cNvPicPr>
          <p:nvPr/>
        </p:nvPicPr>
        <p:blipFill rotWithShape="1">
          <a:blip r:embed="rId4">
            <a:extLst>
              <a:ext uri="{28A0092B-C50C-407E-A947-70E740481C1C}">
                <a14:useLocalDpi xmlns:a14="http://schemas.microsoft.com/office/drawing/2010/main" val="0"/>
              </a:ext>
            </a:extLst>
          </a:blip>
          <a:srcRect r="15620"/>
          <a:stretch/>
        </p:blipFill>
        <p:spPr bwMode="auto">
          <a:xfrm>
            <a:off x="26448" y="0"/>
            <a:ext cx="9144000" cy="114922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C:\Users\Belle\Pictures\btnew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4720" y="4741627"/>
            <a:ext cx="1204912" cy="35040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7968" y="85940"/>
            <a:ext cx="8640960" cy="584775"/>
          </a:xfrm>
          <a:prstGeom prst="rect">
            <a:avLst/>
          </a:prstGeom>
          <a:noFill/>
        </p:spPr>
        <p:txBody>
          <a:bodyPr wrap="square" rtlCol="0">
            <a:spAutoFit/>
          </a:bodyPr>
          <a:lstStyle/>
          <a:p>
            <a:pPr algn="ctr"/>
            <a:r>
              <a:rPr lang="en-AU" sz="3200" b="1" dirty="0" smtClean="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rPr>
              <a:t>Pro Active Service to your Clients</a:t>
            </a:r>
            <a:endParaRPr lang="en-AU" sz="3200" b="1" dirty="0">
              <a:ln>
                <a:solidFill>
                  <a:srgbClr val="E15905"/>
                </a:solidFill>
              </a:ln>
              <a:solidFill>
                <a:schemeClr val="bg1"/>
              </a:solidFill>
              <a:effectLst>
                <a:outerShdw blurRad="38100" dist="38100" dir="2700000" algn="tl">
                  <a:srgbClr val="000000">
                    <a:alpha val="43137"/>
                  </a:srgbClr>
                </a:outerShdw>
              </a:effectLst>
              <a:latin typeface="Arial Black" panose="020B0A04020102020204" pitchFamily="34" charset="0"/>
            </a:endParaRPr>
          </a:p>
        </p:txBody>
      </p:sp>
      <p:sp>
        <p:nvSpPr>
          <p:cNvPr id="2" name="Slide Number Placeholder 1">
            <a:extLst>
              <a:ext uri="{FF2B5EF4-FFF2-40B4-BE49-F238E27FC236}">
                <a16:creationId xmlns="" xmlns:a16="http://schemas.microsoft.com/office/drawing/2014/main" id="{2A2D478A-A997-4E3E-B160-2DC678BE751C}"/>
              </a:ext>
            </a:extLst>
          </p:cNvPr>
          <p:cNvSpPr>
            <a:spLocks noGrp="1"/>
          </p:cNvSpPr>
          <p:nvPr>
            <p:ph type="sldNum" sz="quarter" idx="11"/>
          </p:nvPr>
        </p:nvSpPr>
        <p:spPr/>
        <p:txBody>
          <a:bodyPr/>
          <a:lstStyle/>
          <a:p>
            <a:pPr>
              <a:defRPr/>
            </a:pPr>
            <a:fld id="{251BBDD9-D469-4F8F-BF8C-92DD0D738F4E}" type="slidenum">
              <a:rPr lang="en-AU" smtClean="0"/>
              <a:pPr>
                <a:defRPr/>
              </a:pPr>
              <a:t>9</a:t>
            </a:fld>
            <a:endParaRPr lang="en-AU" dirty="0"/>
          </a:p>
        </p:txBody>
      </p:sp>
    </p:spTree>
    <p:extLst>
      <p:ext uri="{BB962C8B-B14F-4D97-AF65-F5344CB8AC3E}">
        <p14:creationId xmlns:p14="http://schemas.microsoft.com/office/powerpoint/2010/main" val="2872866356"/>
      </p:ext>
    </p:extLst>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5">
                                            <p:txEl>
                                              <p:pRg st="0" end="0"/>
                                            </p:txEl>
                                          </p:spTgt>
                                        </p:tgtEl>
                                        <p:attrNameLst>
                                          <p:attrName>style.visibility</p:attrName>
                                        </p:attrNameLst>
                                      </p:cBhvr>
                                      <p:to>
                                        <p:strVal val="visible"/>
                                      </p:to>
                                    </p:set>
                                    <p:anim calcmode="lin" valueType="num">
                                      <p:cBhvr additive="base">
                                        <p:cTn id="7" dur="500" fill="hold"/>
                                        <p:tgtEl>
                                          <p:spTgt spid="225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5">
                                            <p:txEl>
                                              <p:pRg st="1" end="1"/>
                                            </p:txEl>
                                          </p:spTgt>
                                        </p:tgtEl>
                                        <p:attrNameLst>
                                          <p:attrName>style.visibility</p:attrName>
                                        </p:attrNameLst>
                                      </p:cBhvr>
                                      <p:to>
                                        <p:strVal val="visible"/>
                                      </p:to>
                                    </p:set>
                                    <p:anim calcmode="lin" valueType="num">
                                      <p:cBhvr additive="base">
                                        <p:cTn id="13" dur="500" fill="hold"/>
                                        <p:tgtEl>
                                          <p:spTgt spid="225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5" grpId="0" build="p"/>
    </p:bldLst>
  </p:timing>
</p:sld>
</file>

<file path=ppt/theme/theme1.xml><?xml version="1.0" encoding="utf-8"?>
<a:theme xmlns:a="http://schemas.openxmlformats.org/drawingml/2006/main" name="ESS BIZTOOLS_TEMPLATE">
  <a:themeElements>
    <a:clrScheme name="Custom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262699"/>
      </a:hlink>
      <a:folHlink>
        <a:srgbClr val="8484E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ESS BIZTOOLS_TEMPLATE</Template>
  <TotalTime>2233</TotalTime>
  <Words>1111</Words>
  <Application>Microsoft Office PowerPoint</Application>
  <PresentationFormat>On-screen Show (16:9)</PresentationFormat>
  <Paragraphs>178</Paragraphs>
  <Slides>27</Slides>
  <Notes>26</Notes>
  <HiddenSlides>0</HiddenSlides>
  <MMClips>1</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Arial Black</vt:lpstr>
      <vt:lpstr>ESS BIZTOOLS_TEMPLATE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TBD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TBD</dc:creator>
  <dc:description>Team Training for Business Advisory Services</dc:description>
  <cp:lastModifiedBy>Evelyn Sorohan</cp:lastModifiedBy>
  <cp:revision>366</cp:revision>
  <cp:lastPrinted>2019-05-14T05:43:41Z</cp:lastPrinted>
  <dcterms:created xsi:type="dcterms:W3CDTF">2013-02-27T00:15:02Z</dcterms:created>
  <dcterms:modified xsi:type="dcterms:W3CDTF">2019-05-15T03:49:28Z</dcterms:modified>
</cp:coreProperties>
</file>