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655" r:id="rId2"/>
    <p:sldId id="740" r:id="rId3"/>
    <p:sldId id="820" r:id="rId4"/>
    <p:sldId id="821" r:id="rId5"/>
    <p:sldId id="822" r:id="rId6"/>
    <p:sldId id="823" r:id="rId7"/>
    <p:sldId id="824" r:id="rId8"/>
    <p:sldId id="825" r:id="rId9"/>
    <p:sldId id="826" r:id="rId10"/>
    <p:sldId id="827" r:id="rId11"/>
    <p:sldId id="828" r:id="rId12"/>
    <p:sldId id="829" r:id="rId13"/>
    <p:sldId id="830" r:id="rId14"/>
    <p:sldId id="831" r:id="rId15"/>
    <p:sldId id="832" r:id="rId16"/>
    <p:sldId id="833" r:id="rId17"/>
    <p:sldId id="834" r:id="rId18"/>
    <p:sldId id="835" r:id="rId19"/>
    <p:sldId id="836" r:id="rId20"/>
    <p:sldId id="837" r:id="rId21"/>
    <p:sldId id="838" r:id="rId22"/>
    <p:sldId id="839" r:id="rId23"/>
    <p:sldId id="840" r:id="rId24"/>
    <p:sldId id="842" r:id="rId25"/>
    <p:sldId id="843" r:id="rId26"/>
    <p:sldId id="844" r:id="rId27"/>
    <p:sldId id="845" r:id="rId28"/>
    <p:sldId id="846" r:id="rId29"/>
    <p:sldId id="847" r:id="rId30"/>
    <p:sldId id="848" r:id="rId31"/>
  </p:sldIdLst>
  <p:sldSz cx="9144000" cy="5143500" type="screen16x9"/>
  <p:notesSz cx="6858000" cy="994568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F6600"/>
    <a:srgbClr val="E15905"/>
    <a:srgbClr val="FFCC99"/>
    <a:srgbClr val="FFFFCC"/>
    <a:srgbClr val="FFCC66"/>
    <a:srgbClr val="CCECFF"/>
    <a:srgbClr val="02224B"/>
    <a:srgbClr val="FFCC00"/>
    <a:srgbClr val="FE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864" autoAdjust="0"/>
    <p:restoredTop sz="90888" autoAdjust="0"/>
  </p:normalViewPr>
  <p:slideViewPr>
    <p:cSldViewPr>
      <p:cViewPr varScale="1">
        <p:scale>
          <a:sx n="125" d="100"/>
          <a:sy n="125" d="100"/>
        </p:scale>
        <p:origin x="156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r">
              <a:defRPr sz="1200"/>
            </a:lvl1pPr>
          </a:lstStyle>
          <a:p>
            <a:pPr>
              <a:defRPr/>
            </a:pPr>
            <a:fld id="{41484336-EF3E-4077-9865-60227939661C}" type="datetimeFigureOut">
              <a:rPr lang="en-US"/>
              <a:pPr>
                <a:defRPr/>
              </a:pPr>
              <a:t>9/5/2019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6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r">
              <a:defRPr sz="1200"/>
            </a:lvl1pPr>
          </a:lstStyle>
          <a:p>
            <a:pPr>
              <a:defRPr/>
            </a:pPr>
            <a:fld id="{3EBCFDCB-68EC-4F5F-8583-A22F50BE78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13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" y="746125"/>
            <a:ext cx="662940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2" y="4722817"/>
            <a:ext cx="5029200" cy="447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B0C109-51C3-4A06-9945-EDAF71B4BAE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7728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0535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0979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3426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32029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0411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3821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1506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5136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119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8743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336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7839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7065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9826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57834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354260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2307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54691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42272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32551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35011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6540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8339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19912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06004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08909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1014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3495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26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" y="4739878"/>
            <a:ext cx="7315200" cy="261938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94437-142D-4FC5-B8E9-7F46DE270E1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5666130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BF990-2F35-4824-9234-9540C36BC21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587204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F2C9A-B289-4ED9-9617-ADF8FB45B7E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6012594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2051050" y="4822031"/>
            <a:ext cx="5949950" cy="234554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077200" y="4794647"/>
            <a:ext cx="381000" cy="2619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BBDD9-D469-4F8F-BF8C-92DD0D738F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982823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A840-3AD2-4879-A3F4-9C5EE1525A5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804007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A2380-AE18-474E-9C40-9821F13E6B6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8480832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5219-AD4B-439E-8E24-8F4F315FC43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854303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5E07-FDBB-4831-9B54-4A442804815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405942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4076-3EC6-43F3-8095-71BC44870BD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092781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C03E-2E58-4B62-A6DC-A0AB005EE6D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7376496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8E89D-A95F-4234-86C3-44C446A3C9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4238863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4686300"/>
            <a:ext cx="7315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 i="1"/>
            </a:lvl1pPr>
          </a:lstStyle>
          <a:p>
            <a:pPr>
              <a:defRPr/>
            </a:pPr>
            <a:r>
              <a:rPr lang="en-AU"/>
              <a:t>Help Me Run A Better Business</a:t>
            </a:r>
            <a:endParaRPr lang="en-A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686300"/>
            <a:ext cx="381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i="1"/>
            </a:lvl1pPr>
          </a:lstStyle>
          <a:p>
            <a:pPr>
              <a:defRPr/>
            </a:pPr>
            <a:fld id="{197E2F40-92A8-4EB9-BEA4-1C694E475D9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1" r:id="rId1"/>
    <p:sldLayoutId id="2147484722" r:id="rId2"/>
    <p:sldLayoutId id="2147484723" r:id="rId3"/>
    <p:sldLayoutId id="2147484724" r:id="rId4"/>
    <p:sldLayoutId id="2147484725" r:id="rId5"/>
    <p:sldLayoutId id="2147484726" r:id="rId6"/>
    <p:sldLayoutId id="2147484727" r:id="rId7"/>
    <p:sldLayoutId id="2147484728" r:id="rId8"/>
    <p:sldLayoutId id="2147484729" r:id="rId9"/>
    <p:sldLayoutId id="2147484730" r:id="rId10"/>
    <p:sldLayoutId id="2147484731" r:id="rId11"/>
  </p:sldLayoutIdLst>
  <p:transition advClick="0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ssmallbusiness.com.au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peter@essbiztools.com.au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ssmallbusiness.com.au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www.towersbusiness.com.au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87" y="2139702"/>
            <a:ext cx="914400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Help Me Run A Better Business!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2" y="3396937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Presented by: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Peter Towers, Managing Director, 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and ESS BIZTOOLS</a:t>
            </a:r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431A87CE-F2CB-4B16-9BF9-2C247C1B4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7258"/>
            <a:ext cx="323532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00425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07654"/>
            <a:ext cx="3888431" cy="2232248"/>
          </a:xfrm>
        </p:spPr>
        <p:txBody>
          <a:bodyPr/>
          <a:lstStyle/>
          <a:p>
            <a:r>
              <a:rPr lang="en-AU" sz="2800" dirty="0"/>
              <a:t>New engagements</a:t>
            </a:r>
          </a:p>
          <a:p>
            <a:r>
              <a:rPr lang="en-AU" sz="2800" dirty="0"/>
              <a:t>Induction</a:t>
            </a:r>
          </a:p>
          <a:p>
            <a:r>
              <a:rPr lang="en-AU" sz="2800" dirty="0"/>
              <a:t>Training</a:t>
            </a:r>
          </a:p>
          <a:p>
            <a:r>
              <a:rPr lang="en-AU" sz="2800" dirty="0"/>
              <a:t>Resignations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Team Review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95073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851670"/>
            <a:ext cx="5853607" cy="2160240"/>
          </a:xfrm>
        </p:spPr>
        <p:txBody>
          <a:bodyPr/>
          <a:lstStyle/>
          <a:p>
            <a:r>
              <a:rPr lang="en-AU" sz="2800" dirty="0"/>
              <a:t>Exit interviews – what did they say – is there a need for change?</a:t>
            </a:r>
          </a:p>
          <a:p>
            <a:r>
              <a:rPr lang="en-AU" sz="2800" dirty="0"/>
              <a:t>Sales income per individual team member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Team Review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10135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14515" y="1419621"/>
            <a:ext cx="5853607" cy="2952329"/>
          </a:xfrm>
        </p:spPr>
        <p:txBody>
          <a:bodyPr/>
          <a:lstStyle/>
          <a:p>
            <a:r>
              <a:rPr lang="en-AU" sz="2800" dirty="0"/>
              <a:t>How are you going?</a:t>
            </a:r>
          </a:p>
          <a:p>
            <a:r>
              <a:rPr lang="en-AU" sz="2800" dirty="0"/>
              <a:t>Bank?</a:t>
            </a:r>
          </a:p>
          <a:p>
            <a:r>
              <a:rPr lang="en-AU" sz="2800" dirty="0"/>
              <a:t>Should capital raising be considered?</a:t>
            </a:r>
          </a:p>
          <a:p>
            <a:r>
              <a:rPr lang="en-AU" sz="2800" dirty="0"/>
              <a:t>Crowd Sourced Funding Equity Raising?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Business Financing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4704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51520" y="1947832"/>
            <a:ext cx="5293589" cy="1728193"/>
          </a:xfrm>
        </p:spPr>
        <p:txBody>
          <a:bodyPr/>
          <a:lstStyle/>
          <a:p>
            <a:r>
              <a:rPr lang="en-AU" sz="2800" dirty="0"/>
              <a:t>Section 708 Capital Raising?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/>
              <a:t>Grants 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Business Financing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86825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70169"/>
            <a:ext cx="5293589" cy="2448272"/>
          </a:xfrm>
        </p:spPr>
        <p:txBody>
          <a:bodyPr/>
          <a:lstStyle/>
          <a:p>
            <a:r>
              <a:rPr lang="en-AU" sz="2800" dirty="0"/>
              <a:t>Insurance covers</a:t>
            </a:r>
          </a:p>
          <a:p>
            <a:r>
              <a:rPr lang="en-AU" sz="2800" dirty="0"/>
              <a:t>Registration on Personal Property Securities Register</a:t>
            </a:r>
          </a:p>
          <a:p>
            <a:r>
              <a:rPr lang="en-AU" sz="2800" dirty="0"/>
              <a:t>Particular risks affecting your type of business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Analysis of Risks Confronting Your Business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11779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70169"/>
            <a:ext cx="5293589" cy="2448272"/>
          </a:xfrm>
        </p:spPr>
        <p:txBody>
          <a:bodyPr/>
          <a:lstStyle/>
          <a:p>
            <a:r>
              <a:rPr lang="en-AU" sz="2800" dirty="0"/>
              <a:t>What questions are waking you up?</a:t>
            </a:r>
          </a:p>
          <a:p>
            <a:endParaRPr lang="en-AU" sz="2800" dirty="0"/>
          </a:p>
          <a:p>
            <a:r>
              <a:rPr lang="en-AU" sz="2800" dirty="0"/>
              <a:t>Do you ask your accountant these questions?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If 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0125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58151" y="1661342"/>
            <a:ext cx="5293589" cy="2782616"/>
          </a:xfrm>
        </p:spPr>
        <p:txBody>
          <a:bodyPr/>
          <a:lstStyle/>
          <a:p>
            <a:r>
              <a:rPr lang="en-AU" sz="2800" dirty="0"/>
              <a:t>Why not ask your accountant for a 12 month contract that would include:</a:t>
            </a:r>
          </a:p>
          <a:p>
            <a:pPr lvl="1"/>
            <a:r>
              <a:rPr lang="en-AU" sz="2400" dirty="0"/>
              <a:t>Preparation of monthly financial accounts on an individual business unit basis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If 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0152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1" y="1419622"/>
            <a:ext cx="5084750" cy="2736304"/>
          </a:xfrm>
        </p:spPr>
        <p:txBody>
          <a:bodyPr/>
          <a:lstStyle/>
          <a:p>
            <a:pPr lvl="1"/>
            <a:r>
              <a:rPr lang="en-AU" sz="2400" dirty="0"/>
              <a:t>Identification and training in the use of Key Performance Indicators for each business unit</a:t>
            </a:r>
          </a:p>
          <a:p>
            <a:pPr lvl="1"/>
            <a:r>
              <a:rPr lang="en-AU" sz="2400" dirty="0"/>
              <a:t>Benchmark comparisons on your performance for each individual business unit</a:t>
            </a:r>
          </a:p>
          <a:p>
            <a:pPr marL="457200" lvl="1" indent="0">
              <a:buNone/>
            </a:pPr>
            <a:r>
              <a:rPr lang="en-AU" sz="2400" dirty="0"/>
              <a:t> 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If 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84349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1" y="1419622"/>
            <a:ext cx="5084750" cy="2736304"/>
          </a:xfrm>
        </p:spPr>
        <p:txBody>
          <a:bodyPr/>
          <a:lstStyle/>
          <a:p>
            <a:pPr lvl="1"/>
            <a:r>
              <a:rPr lang="en-AU" sz="2400" dirty="0"/>
              <a:t>Business review meetings to be held quarterly or monthly – your choice</a:t>
            </a:r>
          </a:p>
          <a:p>
            <a:pPr lvl="1"/>
            <a:r>
              <a:rPr lang="en-AU" sz="2400" dirty="0"/>
              <a:t>This will give you the opportunity to work through all of the issues that are concerning you</a:t>
            </a:r>
          </a:p>
          <a:p>
            <a:pPr marL="457200" lvl="1" indent="0">
              <a:buNone/>
            </a:pPr>
            <a:endParaRPr lang="en-AU" sz="24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If 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3655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635646"/>
            <a:ext cx="5293589" cy="2448272"/>
          </a:xfrm>
        </p:spPr>
        <p:txBody>
          <a:bodyPr/>
          <a:lstStyle/>
          <a:p>
            <a:pPr lvl="1"/>
            <a:r>
              <a:rPr lang="en-AU" sz="2400" dirty="0"/>
              <a:t>Taxation review meeting to be held once per annum</a:t>
            </a:r>
          </a:p>
          <a:p>
            <a:pPr lvl="1"/>
            <a:r>
              <a:rPr lang="en-AU" sz="2400" dirty="0"/>
              <a:t>Budgets for each of your business units</a:t>
            </a:r>
          </a:p>
          <a:p>
            <a:pPr lvl="1"/>
            <a:r>
              <a:rPr lang="en-AU" sz="2400" dirty="0"/>
              <a:t>Cash Flow Forecast for your business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If 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6758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33698"/>
            <a:ext cx="5904655" cy="2304257"/>
          </a:xfrm>
        </p:spPr>
        <p:txBody>
          <a:bodyPr/>
          <a:lstStyle/>
          <a:p>
            <a:r>
              <a:rPr lang="en-AU" sz="2800" dirty="0"/>
              <a:t>Letter by a business operator to his/her accountant</a:t>
            </a:r>
          </a:p>
          <a:p>
            <a:r>
              <a:rPr lang="en-AU" sz="2800" dirty="0"/>
              <a:t>I’ve been waiting for you to escape the compliance cubicle!</a:t>
            </a:r>
          </a:p>
          <a:p>
            <a:r>
              <a:rPr lang="en-AU" sz="2800" dirty="0"/>
              <a:t>Tax does not light me up!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Cannot Hang Around Much Longer!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08950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635646"/>
            <a:ext cx="5293589" cy="2448272"/>
          </a:xfrm>
        </p:spPr>
        <p:txBody>
          <a:bodyPr/>
          <a:lstStyle/>
          <a:p>
            <a:r>
              <a:rPr lang="en-AU" sz="2800" dirty="0"/>
              <a:t>I hope so</a:t>
            </a:r>
          </a:p>
          <a:p>
            <a:r>
              <a:rPr lang="en-AU" sz="2800" dirty="0"/>
              <a:t>Most accountants do want to add value to their services – but many get dragged down with taxation returns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Your Accountant Assist You?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660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635646"/>
            <a:ext cx="5293589" cy="2448272"/>
          </a:xfrm>
        </p:spPr>
        <p:txBody>
          <a:bodyPr/>
          <a:lstStyle/>
          <a:p>
            <a:r>
              <a:rPr lang="en-AU" sz="2800" dirty="0"/>
              <a:t>Many accountants do not appreciate that clients would like to receive additional services to help better run your business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Your Accountant Assist You?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44115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635646"/>
            <a:ext cx="5293589" cy="2880320"/>
          </a:xfrm>
        </p:spPr>
        <p:txBody>
          <a:bodyPr/>
          <a:lstStyle/>
          <a:p>
            <a:r>
              <a:rPr lang="en-AU" sz="2800" dirty="0"/>
              <a:t>Why not ask them for a 12 month proposal to help you run a better business?</a:t>
            </a:r>
          </a:p>
          <a:p>
            <a:r>
              <a:rPr lang="en-AU" sz="2800" dirty="0"/>
              <a:t>Tell your accountants that you want a “Chief Financial Officer Service”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Your Accountant Assist You?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608805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2139702"/>
            <a:ext cx="5293589" cy="1944216"/>
          </a:xfrm>
        </p:spPr>
        <p:txBody>
          <a:bodyPr/>
          <a:lstStyle/>
          <a:p>
            <a:r>
              <a:rPr lang="en-AU" sz="2800" dirty="0"/>
              <a:t>Some businesses are getting “Business Improvement Advice” from someone other than their taxation accountant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Will Your Accountant Assist You?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1665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563638"/>
            <a:ext cx="5660814" cy="3168352"/>
          </a:xfrm>
        </p:spPr>
        <p:txBody>
          <a:bodyPr/>
          <a:lstStyle/>
          <a:p>
            <a:r>
              <a:rPr lang="en-AU" sz="2800" dirty="0"/>
              <a:t>We have a range </a:t>
            </a:r>
            <a:r>
              <a:rPr lang="en-AU" sz="2800"/>
              <a:t>of articles </a:t>
            </a:r>
            <a:r>
              <a:rPr lang="en-AU" sz="2800" dirty="0"/>
              <a:t>some free, some for a fee available on our website – </a:t>
            </a:r>
            <a:r>
              <a:rPr lang="en-AU" sz="2800" u="sng" dirty="0">
                <a:hlinkClick r:id="rId3"/>
              </a:rPr>
              <a:t>www.esssmallbusiness.com.au</a:t>
            </a:r>
            <a:endParaRPr lang="en-AU" sz="2800" dirty="0"/>
          </a:p>
          <a:p>
            <a:r>
              <a:rPr lang="en-AU" sz="2800" dirty="0"/>
              <a:t>If you want a “Hands On Value Adding Service” please contact us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Can Assist You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11014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563638"/>
            <a:ext cx="5660814" cy="2808312"/>
          </a:xfrm>
        </p:spPr>
        <p:txBody>
          <a:bodyPr/>
          <a:lstStyle/>
          <a:p>
            <a:r>
              <a:rPr lang="en-AU" sz="2800" dirty="0"/>
              <a:t>Are you interested in participating in our “Spring Business Improvement Initiative”?</a:t>
            </a:r>
          </a:p>
          <a:p>
            <a:r>
              <a:rPr lang="en-AU" sz="2800" dirty="0"/>
              <a:t>Weekly Zoom group catch up – 60 minutes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Can Assist You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7302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07330" y="1563638"/>
            <a:ext cx="5660814" cy="2808312"/>
          </a:xfrm>
        </p:spPr>
        <p:txBody>
          <a:bodyPr/>
          <a:lstStyle/>
          <a:p>
            <a:r>
              <a:rPr lang="en-AU" sz="2800" dirty="0"/>
              <a:t>Commencing first week of October for 10 weeks – invest one hour per week</a:t>
            </a:r>
          </a:p>
          <a:p>
            <a:r>
              <a:rPr lang="en-AU" sz="2800" dirty="0"/>
              <a:t>Your chance to implement “Business Improvement Strategies” for your business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Can Assist You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28805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131590"/>
            <a:ext cx="5660814" cy="3456384"/>
          </a:xfrm>
        </p:spPr>
        <p:txBody>
          <a:bodyPr/>
          <a:lstStyle/>
          <a:p>
            <a:r>
              <a:rPr lang="en-AU" sz="2800" dirty="0"/>
              <a:t>I am happy to answer any question that you have relative to business matters</a:t>
            </a:r>
          </a:p>
          <a:p>
            <a:r>
              <a:rPr lang="en-AU" sz="2800" dirty="0"/>
              <a:t>If you think of questions later please send me an email:</a:t>
            </a:r>
          </a:p>
          <a:p>
            <a:pPr marL="400050" lvl="1" indent="0">
              <a:buNone/>
            </a:pPr>
            <a:r>
              <a:rPr lang="en-AU" sz="2400" u="sng" dirty="0">
                <a:hlinkClick r:id="rId3"/>
              </a:rPr>
              <a:t>peter@essbiztools.com.au</a:t>
            </a:r>
            <a:endParaRPr lang="en-AU" sz="2400" dirty="0"/>
          </a:p>
          <a:p>
            <a:r>
              <a:rPr lang="en-AU" sz="2800" dirty="0"/>
              <a:t>Telephone 1800 232 088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899122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563638"/>
            <a:ext cx="5660814" cy="1872208"/>
          </a:xfrm>
        </p:spPr>
        <p:txBody>
          <a:bodyPr/>
          <a:lstStyle/>
          <a:p>
            <a:r>
              <a:rPr lang="en-AU" sz="2800" dirty="0"/>
              <a:t>Please visit our websites</a:t>
            </a:r>
          </a:p>
          <a:p>
            <a:pPr marL="400050" lvl="1" indent="0">
              <a:buNone/>
            </a:pPr>
            <a:r>
              <a:rPr lang="en-AU" sz="2800" u="sng" dirty="0">
                <a:hlinkClick r:id="rId3"/>
              </a:rPr>
              <a:t>www.esssmallbusiness.com.au</a:t>
            </a:r>
            <a:endParaRPr lang="en-AU" sz="2800" dirty="0"/>
          </a:p>
          <a:p>
            <a:pPr marL="400050" lvl="1" indent="0">
              <a:buNone/>
            </a:pPr>
            <a:r>
              <a:rPr lang="en-AU" sz="2800" u="sng" dirty="0">
                <a:hlinkClick r:id="rId4"/>
              </a:rPr>
              <a:t>www.towersbusiness.com.au</a:t>
            </a: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Need More Information?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2955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351346" y="1563638"/>
            <a:ext cx="5660814" cy="2304256"/>
          </a:xfrm>
        </p:spPr>
        <p:txBody>
          <a:bodyPr/>
          <a:lstStyle/>
          <a:p>
            <a:pPr marL="0" indent="0">
              <a:buNone/>
            </a:pPr>
            <a:r>
              <a:rPr lang="en-AU" sz="3200" dirty="0"/>
              <a:t>Why not make spring 2019 the start of “ Business Improvement Strategies for Your Business?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969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33698"/>
            <a:ext cx="5904655" cy="2304257"/>
          </a:xfrm>
        </p:spPr>
        <p:txBody>
          <a:bodyPr/>
          <a:lstStyle/>
          <a:p>
            <a:r>
              <a:rPr lang="en-AU" sz="2800" dirty="0"/>
              <a:t>Quarterly management meeting</a:t>
            </a:r>
          </a:p>
          <a:p>
            <a:r>
              <a:rPr lang="en-AU" sz="2800" dirty="0"/>
              <a:t>Appointment set 12 months in advance</a:t>
            </a:r>
          </a:p>
          <a:p>
            <a:r>
              <a:rPr lang="en-AU" sz="2800" dirty="0"/>
              <a:t>Do you want your accountant to help you run a better business?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Help Me Run A Better Business!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1230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351346" y="2139702"/>
            <a:ext cx="3860614" cy="792088"/>
          </a:xfrm>
        </p:spPr>
        <p:txBody>
          <a:bodyPr/>
          <a:lstStyle/>
          <a:p>
            <a:pPr marL="0" indent="0">
              <a:buNone/>
            </a:pPr>
            <a:r>
              <a:rPr lang="en-AU" sz="3600" dirty="0">
                <a:solidFill>
                  <a:srgbClr val="FF0000"/>
                </a:solidFill>
              </a:rPr>
              <a:t>Have a great day!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14261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635646"/>
            <a:ext cx="5904655" cy="2926284"/>
          </a:xfrm>
        </p:spPr>
        <p:txBody>
          <a:bodyPr/>
          <a:lstStyle/>
          <a:p>
            <a:r>
              <a:rPr lang="en-AU" sz="2800" dirty="0"/>
              <a:t>Regular periodic meetings – quarterly or monthly?</a:t>
            </a:r>
          </a:p>
          <a:p>
            <a:r>
              <a:rPr lang="en-AU" sz="2800" dirty="0"/>
              <a:t>Discuss business improvement matters?</a:t>
            </a:r>
          </a:p>
          <a:p>
            <a:r>
              <a:rPr lang="en-AU" sz="2800" dirty="0"/>
              <a:t>Financial accounts prepared for each individual business unit?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Sort of Services Would You Like To Receive?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3657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635646"/>
            <a:ext cx="5904655" cy="2926284"/>
          </a:xfrm>
        </p:spPr>
        <p:txBody>
          <a:bodyPr/>
          <a:lstStyle/>
          <a:p>
            <a:r>
              <a:rPr lang="en-AU" sz="2800" dirty="0"/>
              <a:t>Key performance indicators for each individual business unit?</a:t>
            </a:r>
          </a:p>
          <a:p>
            <a:r>
              <a:rPr lang="en-AU" sz="2800" dirty="0"/>
              <a:t>Benchmarking for each individual business unit?</a:t>
            </a:r>
          </a:p>
          <a:p>
            <a:r>
              <a:rPr lang="en-AU" sz="2800" dirty="0"/>
              <a:t>Allocation of labour costs to individual business units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Sort of Services Would You Like To Receive?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84420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2067694"/>
            <a:ext cx="5040560" cy="1944216"/>
          </a:xfrm>
        </p:spPr>
        <p:txBody>
          <a:bodyPr/>
          <a:lstStyle/>
          <a:p>
            <a:r>
              <a:rPr lang="en-AU" sz="2800" dirty="0"/>
              <a:t>Allocation of labour on costs</a:t>
            </a:r>
          </a:p>
          <a:p>
            <a:r>
              <a:rPr lang="en-AU" sz="2800" dirty="0"/>
              <a:t>Customer analysis</a:t>
            </a:r>
          </a:p>
          <a:p>
            <a:r>
              <a:rPr lang="en-AU" sz="2800" dirty="0"/>
              <a:t>How is your communication going?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Sort of Services Would You Like To Receive?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4121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2067694"/>
            <a:ext cx="3600399" cy="1728192"/>
          </a:xfrm>
        </p:spPr>
        <p:txBody>
          <a:bodyPr/>
          <a:lstStyle/>
          <a:p>
            <a:r>
              <a:rPr lang="en-AU" sz="2800" dirty="0"/>
              <a:t>Debtors analysis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/>
              <a:t>Inventory analysis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Sort of Services Would You Like To Receive?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4536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851670"/>
            <a:ext cx="5853607" cy="2160241"/>
          </a:xfrm>
        </p:spPr>
        <p:txBody>
          <a:bodyPr/>
          <a:lstStyle/>
          <a:p>
            <a:r>
              <a:rPr lang="en-AU" sz="2800" dirty="0"/>
              <a:t>The “Scaling up” process needs to be planned</a:t>
            </a:r>
          </a:p>
          <a:p>
            <a:endParaRPr lang="en-AU" sz="2800" dirty="0"/>
          </a:p>
          <a:p>
            <a:r>
              <a:rPr lang="en-AU" sz="2800" dirty="0"/>
              <a:t>“Scaling up” requires cash!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Are You Planning To “Scale Up”?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486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/>
              <a:t>Help Me Run A Better Business</a:t>
            </a:r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347614"/>
            <a:ext cx="5853607" cy="3024336"/>
          </a:xfrm>
        </p:spPr>
        <p:txBody>
          <a:bodyPr/>
          <a:lstStyle/>
          <a:p>
            <a:r>
              <a:rPr lang="en-AU" sz="2800" dirty="0"/>
              <a:t>More investment will probably be required in:</a:t>
            </a:r>
          </a:p>
          <a:p>
            <a:pPr lvl="1"/>
            <a:r>
              <a:rPr lang="en-AU" sz="2400" dirty="0"/>
              <a:t>Debtors</a:t>
            </a:r>
          </a:p>
          <a:p>
            <a:pPr lvl="1"/>
            <a:r>
              <a:rPr lang="en-AU" sz="2400" dirty="0"/>
              <a:t>Inventory</a:t>
            </a:r>
          </a:p>
          <a:p>
            <a:pPr lvl="1"/>
            <a:r>
              <a:rPr lang="en-AU" sz="2400" dirty="0"/>
              <a:t>Work in progress</a:t>
            </a:r>
          </a:p>
          <a:p>
            <a:pPr lvl="1"/>
            <a:r>
              <a:rPr lang="en-AU" sz="2400" dirty="0"/>
              <a:t>Research and Development</a:t>
            </a:r>
          </a:p>
          <a:p>
            <a:pPr lvl="1"/>
            <a:r>
              <a:rPr lang="en-AU" sz="2400" dirty="0"/>
              <a:t>Expanded premises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Are You Planning To “Scale Up”?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1719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theme/theme1.xml><?xml version="1.0" encoding="utf-8"?>
<a:theme xmlns:a="http://schemas.openxmlformats.org/drawingml/2006/main" name="ESS BIZTOOLS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262699"/>
      </a:hlink>
      <a:folHlink>
        <a:srgbClr val="8484E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 BIZTOOLS_TEMPLATE</Template>
  <TotalTime>1939</TotalTime>
  <Words>984</Words>
  <Application>Microsoft Office PowerPoint</Application>
  <PresentationFormat>On-screen Show (16:9)</PresentationFormat>
  <Paragraphs>223</Paragraphs>
  <Slides>30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Arial Black</vt:lpstr>
      <vt:lpstr>ESS BIZTOOLS_TEMPLATE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TBD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TBD</dc:creator>
  <dc:description>Team Training for Business Advisory Services</dc:description>
  <cp:lastModifiedBy>Jenny</cp:lastModifiedBy>
  <cp:revision>338</cp:revision>
  <cp:lastPrinted>2019-08-19T05:43:29Z</cp:lastPrinted>
  <dcterms:created xsi:type="dcterms:W3CDTF">2013-02-27T00:15:02Z</dcterms:created>
  <dcterms:modified xsi:type="dcterms:W3CDTF">2019-09-05T02:15:36Z</dcterms:modified>
</cp:coreProperties>
</file>